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3" r:id="rId10"/>
    <p:sldId id="270" r:id="rId11"/>
    <p:sldId id="271" r:id="rId12"/>
    <p:sldId id="272" r:id="rId13"/>
    <p:sldId id="275" r:id="rId14"/>
    <p:sldId id="278" r:id="rId15"/>
    <p:sldId id="274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AE6"/>
    <a:srgbClr val="5A6EB4"/>
    <a:srgbClr val="A00078"/>
    <a:srgbClr val="A01E28"/>
    <a:srgbClr val="A08232"/>
    <a:srgbClr val="DCA01E"/>
    <a:srgbClr val="FA8214"/>
    <a:srgbClr val="82BE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1212" autoAdjust="0"/>
  </p:normalViewPr>
  <p:slideViewPr>
    <p:cSldViewPr>
      <p:cViewPr varScale="1">
        <p:scale>
          <a:sx n="99" d="100"/>
          <a:sy n="99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theme" Target="../theme/theme3.xml"/><Relationship Id="rId4" Type="http://schemas.openxmlformats.org/officeDocument/2006/relationships/image" Target="../media/image10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81F2C7-5EC3-4546-BC4D-5604CBE7BA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3571876"/>
            <a:ext cx="9144000" cy="2857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800"/>
              <a:t>KIT – Universität des Landes Baden-Württemberg und</a:t>
            </a:r>
          </a:p>
          <a:p>
            <a:pPr>
              <a:defRPr/>
            </a:pPr>
            <a:r>
              <a:rPr lang="de-DE" sz="800"/>
              <a:t>nationales </a:t>
            </a:r>
            <a:r>
              <a:rPr lang="de-DE" sz="800" smtClean="0"/>
              <a:t>Forschungszentrum </a:t>
            </a:r>
            <a:r>
              <a:rPr lang="de-DE" sz="800"/>
              <a:t>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5757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>
                <a:solidFill>
                  <a:schemeClr val="bg1"/>
                </a:solidFill>
              </a:rPr>
              <a:t>INSTITUT FÜR ANGEWANDTE INFORMATIK UND FORMALE BESCHREIBUNGSVERFAHREN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760790"/>
            <a:ext cx="2286017" cy="17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4059242"/>
            <a:ext cx="2286017" cy="17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357694"/>
            <a:ext cx="2286017" cy="17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hteck 12"/>
          <p:cNvSpPr/>
          <p:nvPr userDrawn="1"/>
        </p:nvSpPr>
        <p:spPr>
          <a:xfrm>
            <a:off x="3214678" y="5143512"/>
            <a:ext cx="5621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de-DE" sz="54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101600" dir="2280000" algn="tl">
                    <a:schemeClr val="accent4">
                      <a:tint val="80000"/>
                      <a:satMod val="250000"/>
                      <a:alpha val="65000"/>
                    </a:schemeClr>
                  </a:outerShdw>
                </a:effectLst>
              </a:rPr>
              <a:t>www.aifb.kit.edu</a:t>
            </a:r>
            <a:endParaRPr lang="de-DE" sz="5400" b="1" cap="none" spc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101600" dir="2280000" algn="tl">
                  <a:schemeClr val="accent4">
                    <a:tint val="80000"/>
                    <a:satMod val="250000"/>
                    <a:alpha val="65000"/>
                  </a:schemeClr>
                </a:outerShdw>
              </a:effectLst>
            </a:endParaRPr>
          </a:p>
        </p:txBody>
      </p:sp>
      <p:pic>
        <p:nvPicPr>
          <p:cNvPr id="16" name="Picture 2" descr="C:\Users\dso\Desktop\AIFB grau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727" y="3269032"/>
            <a:ext cx="1071570" cy="32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Das </a:t>
            </a:r>
            <a:r>
              <a:rPr lang="de-DE" err="1" smtClean="0"/>
              <a:t>AIFB-Portal</a:t>
            </a:r>
            <a:r>
              <a:rPr lang="de-DE" smtClean="0"/>
              <a:t> – Eine Kurzanleitung</a:t>
            </a:r>
          </a:p>
          <a:p>
            <a:pPr>
              <a:defRPr/>
            </a:pPr>
            <a:r>
              <a:rPr lang="de-DE" err="1" smtClean="0"/>
              <a:t>webmaster@aifb.kit.edu</a:t>
            </a:r>
            <a:endParaRPr lang="de-DE" smtClean="0"/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Prof. Max Mustermann – Präsentationstitel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0688" y="6454775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smtClean="0"/>
            </a:lvl1pPr>
          </a:lstStyle>
          <a:p>
            <a:pPr>
              <a:defRPr/>
            </a:pPr>
            <a:r>
              <a:rPr lang="de-DE" smtClean="0"/>
              <a:t>Das </a:t>
            </a:r>
            <a:r>
              <a:rPr lang="de-DE" err="1" smtClean="0"/>
              <a:t>AIFB-Portal</a:t>
            </a:r>
            <a:r>
              <a:rPr lang="de-DE" smtClean="0"/>
              <a:t> – Eine Kurzanleitung</a:t>
            </a:r>
          </a:p>
          <a:p>
            <a:pPr>
              <a:defRPr/>
            </a:pPr>
            <a:r>
              <a:rPr lang="de-DE" err="1" smtClean="0"/>
              <a:t>webmaster@aifb.kit.edu</a:t>
            </a:r>
            <a:endParaRPr lang="de-DE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E8125C1D-1A7D-43D7-B6D1-9965DF1F2BF8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900" dirty="0" smtClean="0"/>
              <a:t>11.12.2009</a:t>
            </a:r>
            <a:endParaRPr lang="de-DE" sz="900" dirty="0"/>
          </a:p>
        </p:txBody>
      </p:sp>
      <p:pic>
        <p:nvPicPr>
          <p:cNvPr id="1032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dso\Desktop\AIFB grau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6358" y="6429395"/>
            <a:ext cx="1038903" cy="313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m.aifb.uni-karlsruhe.de/projects/portzill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84313"/>
            <a:ext cx="8389937" cy="649287"/>
          </a:xfrm>
        </p:spPr>
        <p:txBody>
          <a:bodyPr/>
          <a:lstStyle/>
          <a:p>
            <a:r>
              <a:rPr lang="de-DE" dirty="0" smtClean="0"/>
              <a:t>Das AIFB-Portal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349500"/>
            <a:ext cx="8370888" cy="620713"/>
          </a:xfrm>
        </p:spPr>
        <p:txBody>
          <a:bodyPr/>
          <a:lstStyle/>
          <a:p>
            <a:r>
              <a:rPr lang="de-DE" dirty="0" smtClean="0"/>
              <a:t>Eine Kurzanleitung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/>
              <a:t>b) Hinzufügen einer Abschlussarbeit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Navigation zu „Intern“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089000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xplosion 1 5"/>
          <p:cNvSpPr/>
          <p:nvPr/>
        </p:nvSpPr>
        <p:spPr>
          <a:xfrm>
            <a:off x="6423680" y="4659590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 rot="20129693">
            <a:off x="6605471" y="4768985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7143768" y="4000504"/>
            <a:ext cx="1857388" cy="857256"/>
          </a:xfrm>
          <a:prstGeom prst="wedgeRoundRectCallout">
            <a:avLst>
              <a:gd name="adj1" fmla="val -66383"/>
              <a:gd name="adj2" fmla="val 32116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Klicken Sie auf „Intern“.</a:t>
            </a:r>
            <a:endParaRPr lang="de-DE" sz="160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93 -0.09445 C -0.58958 -0.09445 -0.58385 -0.09352 -0.58229 -0.09236 C -0.57674 -0.0882 -0.5717 -0.08264 -0.56545 -0.08009 C -0.56215 -0.07732 -0.55903 -0.07639 -0.55538 -0.075 C -0.55017 -0.07292 -0.55625 -0.07477 -0.55069 -0.07176 C -0.54601 -0.06898 -0.5408 -0.06759 -0.53611 -0.06458 C -0.52986 -0.06042 -0.52361 -0.05394 -0.51684 -0.05139 C -0.51319 -0.04792 -0.50885 -0.0456 -0.50451 -0.04421 C -0.4967 -0.03704 -0.48819 -0.03333 -0.47917 -0.02986 C -0.47292 -0.02408 -0.46424 -0.02338 -0.45694 -0.0206 C -0.45312 -0.01898 -0.44913 -0.01713 -0.44531 -0.01551 C -0.44184 -0.01389 -0.43802 -0.01389 -0.43455 -0.01227 C -0.42882 -0.00949 -0.42361 -0.00556 -0.41771 -0.00324 C -0.41354 0.00069 -0.40885 0.00185 -0.40382 0.00393 C -0.40139 0.00625 -0.39896 0.00694 -0.39618 0.0081 C -0.39375 0.01018 -0.38837 0.01227 -0.38837 0.0125 C -0.38299 0.01713 -0.38559 0.01597 -0.38073 0.01736 C -0.37552 0.02222 -0.37795 0.02083 -0.37378 0.02245 C -0.36979 0.02778 -0.36163 0.03472 -0.35608 0.0368 C -0.35399 0.03866 -0.35139 0.04074 -0.34913 0.0419 C -0.3474 0.04282 -0.34375 0.04398 -0.34375 0.04421 C -0.33871 0.04861 -0.33229 0.05069 -0.32691 0.0544 C -0.32344 0.05671 -0.32049 0.05903 -0.31684 0.06042 C -0.31354 0.06342 -0.30972 0.06366 -0.30608 0.06551 C -0.30295 0.0669 -0.30069 0.06944 -0.29774 0.0706 C -0.28576 0.08079 -0.27135 0.08449 -0.25764 0.08819 C -0.24931 0.09051 -0.24149 0.09375 -0.23299 0.09537 C -0.21528 0.10254 -0.18681 0.09907 -0.17309 0.0993 C -0.14149 0.09884 -0.125 0.10023 -0.09913 0.09629 C -0.09115 0.09375 -0.09479 0.09467 -0.08837 0.09329 C -0.08142 0.08958 -0.07413 0.0868 -0.06701 0.0831 C -0.06441 0.08171 -0.0625 0.07986 -0.0599 0.07893 C -0.0566 0.07592 -0.05451 0.07315 -0.05087 0.07176 C -0.04687 0.06829 -0.04323 0.0669 -0.03924 0.06342 C -0.0375 0.05972 -0.03594 0.05972 -0.03299 0.05741 C -0.03125 0.05324 -0.03038 0.04884 -0.0276 0.04514 C -0.02413 0.04028 -0.01962 0.03611 -0.01684 0.03079 C -0.0158 0.02639 -0.01441 0.02708 -0.01146 0.02454 C -0.00868 0.01921 -0.00781 0.01805 -0.00382 0.01435 C -0.00278 0.00949 -0.00156 0.00463 -2.77778E-7 1.48148E-6 " pathEditMode="relative" rAng="0" ptsTypes="fffffffffffffffffffffffffffffffffffffff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7" grpId="2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>
                <a:solidFill>
                  <a:srgbClr val="000000"/>
                </a:solidFill>
              </a:rPr>
              <a:t>b) Hinzufügen einer Abschlussarbeit </a:t>
            </a:r>
            <a:br>
              <a:rPr lang="de-DE" sz="1200" smtClean="0">
                <a:solidFill>
                  <a:srgbClr val="000000"/>
                </a:solidFill>
              </a:rPr>
            </a:br>
            <a:r>
              <a:rPr lang="de-DE" smtClean="0"/>
              <a:t>Navigation zu „Abschlussarbeit“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1175400" y="1103644"/>
            <a:ext cx="6793200" cy="9684568"/>
            <a:chOff x="1175400" y="1103644"/>
            <a:chExt cx="6793200" cy="9684568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5479" y="1103644"/>
              <a:ext cx="6793043" cy="50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5400" y="6136272"/>
              <a:ext cx="6793200" cy="46519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Explosion 1 9"/>
          <p:cNvSpPr/>
          <p:nvPr/>
        </p:nvSpPr>
        <p:spPr>
          <a:xfrm>
            <a:off x="2616364" y="4863129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 rot="20129693">
            <a:off x="2798155" y="4972524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/>
          <p:cNvSpPr/>
          <p:nvPr/>
        </p:nvSpPr>
        <p:spPr>
          <a:xfrm>
            <a:off x="357158" y="3786190"/>
            <a:ext cx="1928826" cy="857256"/>
          </a:xfrm>
          <a:prstGeom prst="wedgeRoundRectCallout">
            <a:avLst>
              <a:gd name="adj1" fmla="val 69648"/>
              <a:gd name="adj2" fmla="val 86852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Klicken Sie auf „Abschlussarbeit“.</a:t>
            </a:r>
            <a:endParaRPr lang="de-DE" sz="160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85185E-6 L 0 -0.681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53 -0.04514 C -0.31545 -0.04282 -0.31372 -0.03704 -0.3092 -0.03171 C -0.30764 -0.02986 -0.30504 -0.02893 -0.30382 -0.02662 C -0.29948 -0.01852 -0.29653 -0.00949 -0.2908 -0.00301 C -0.28785 0.00023 -0.28663 0.0044 -0.28299 0.00625 C -0.27969 0.00972 -0.27622 0.01366 -0.27222 0.01551 C -0.26893 0.01991 -0.26528 0.02245 -0.26146 0.0257 C -0.25417 0.03195 -0.24792 0.04144 -0.23993 0.04607 C -0.23542 0.05255 -0.22934 0.05764 -0.22379 0.0625 C -0.2184 0.06713 -0.21337 0.07338 -0.20695 0.07593 C -0.20295 0.07963 -0.19705 0.08426 -0.19236 0.08611 C -0.1842 0.09306 -0.1724 0.09884 -0.16302 0.10162 C -0.15191 0.10949 -0.13681 0.10741 -0.12465 0.1088 C -0.08611 0.10764 -0.09618 0.1088 -0.07622 0.10463 C -0.07066 0.10093 -0.06597 0.09769 -0.06007 0.09537 C -0.05781 0.09352 -0.05573 0.09236 -0.05313 0.0912 C -0.05156 0.09051 -0.04844 0.08935 -0.04844 0.08958 C -0.04549 0.08681 -0.03733 0.07894 -0.03455 0.07801 C -0.03108 0.07477 -0.02865 0.07245 -0.02465 0.07083 C -0.02136 0.06389 -0.01476 0.05995 -0.01077 0.05324 C -0.00834 0.04931 -0.00764 0.04421 -0.00538 0.04005 C -0.00313 0.03032 -0.00538 0.0412 -0.00382 0.01736 C -0.00347 0.01111 2.22222E-6 0.0088 2.22222E-6 -7.40741E-7 " pathEditMode="relative" rAng="0" ptsTypes="fffffffffff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>
                <a:solidFill>
                  <a:srgbClr val="000000"/>
                </a:solidFill>
              </a:rPr>
              <a:t>b) Hinzufügen einer Abschlussarbeit </a:t>
            </a:r>
            <a:br>
              <a:rPr lang="de-DE" sz="1200" smtClean="0">
                <a:solidFill>
                  <a:srgbClr val="000000"/>
                </a:solidFill>
              </a:rPr>
            </a:br>
            <a:r>
              <a:rPr lang="de-DE" err="1" smtClean="0"/>
              <a:t>Abschlussarbeit</a:t>
            </a:r>
            <a:r>
              <a:rPr lang="de-DE" smtClean="0"/>
              <a:t>-Formular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096" y="1103644"/>
            <a:ext cx="6641809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uppieren 9"/>
          <p:cNvGrpSpPr/>
          <p:nvPr/>
        </p:nvGrpSpPr>
        <p:grpSpPr>
          <a:xfrm>
            <a:off x="1251000" y="4071942"/>
            <a:ext cx="6642000" cy="2177356"/>
            <a:chOff x="1251000" y="4071942"/>
            <a:chExt cx="6642000" cy="217735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0153"/>
            <a:stretch>
              <a:fillRect/>
            </a:stretch>
          </p:blipFill>
          <p:spPr bwMode="auto">
            <a:xfrm>
              <a:off x="1251000" y="5000637"/>
              <a:ext cx="6642000" cy="1248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/>
            <p:cNvSpPr/>
            <p:nvPr/>
          </p:nvSpPr>
          <p:spPr>
            <a:xfrm>
              <a:off x="1251000" y="4071942"/>
              <a:ext cx="6642000" cy="135732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23000">
                  <a:schemeClr val="bg1"/>
                </a:gs>
                <a:gs pos="50000">
                  <a:schemeClr val="bg1"/>
                </a:gs>
                <a:gs pos="7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Abgerundete rechteckige Legende 6"/>
          <p:cNvSpPr/>
          <p:nvPr/>
        </p:nvSpPr>
        <p:spPr>
          <a:xfrm>
            <a:off x="6500826" y="4357694"/>
            <a:ext cx="2357454" cy="857256"/>
          </a:xfrm>
          <a:prstGeom prst="wedgeRoundRectCallout">
            <a:avLst>
              <a:gd name="adj1" fmla="val -119125"/>
              <a:gd name="adj2" fmla="val -52930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1. Füllen Sie das Formular aus.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214282" y="4643446"/>
            <a:ext cx="1857388" cy="857256"/>
          </a:xfrm>
          <a:prstGeom prst="wedgeRoundRectCallout">
            <a:avLst>
              <a:gd name="adj1" fmla="val 81955"/>
              <a:gd name="adj2" fmla="val 65799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2. Das Speichern nicht vergessen!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2759240" y="5624552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20129693">
            <a:off x="2941031" y="5733947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3698 -0.10671 C -0.33576 -0.0993 -0.3309 -0.08634 -0.32622 -0.08194 C -0.32448 -0.07847 -0.32309 -0.07639 -0.32014 -0.07477 C -0.3184 -0.07129 -0.31701 -0.0699 -0.31389 -0.06875 C -0.31076 -0.06574 -0.30833 -0.06227 -0.30469 -0.06041 C -0.3026 -0.05625 -0.29948 -0.05532 -0.29618 -0.05231 C -0.29288 -0.0493 -0.2901 -0.04583 -0.28629 -0.04421 C -0.28351 -0.03842 -0.27726 -0.03495 -0.2724 -0.03287 C -0.2691 -0.02824 -0.26476 -0.02615 -0.26076 -0.02245 C -0.2526 -0.01481 -0.23958 -0.00393 -0.23004 -2.96296E-6 C -0.22656 0.00324 -0.22413 0.00556 -0.22014 0.00718 C -0.21615 0.01065 -0.21493 0.01135 -0.21076 0.01343 C -0.20729 0.01806 -0.2026 0.02107 -0.19774 0.02246 C -0.19497 0.02431 -0.18924 0.02662 -0.18924 0.02685 C -0.18524 0.03033 -0.18073 0.03172 -0.17622 0.0338 C -0.17153 0.03588 -0.16719 0.03912 -0.16233 0.04098 C -0.15695 0.04584 -0.15087 0.04746 -0.14462 0.04931 C -0.14045 0.05324 -0.13212 0.0544 -0.12691 0.05533 C -0.12274 0.05741 -0.11823 0.05695 -0.11389 0.05857 C -0.09809 0.05787 -0.08333 0.05672 -0.06771 0.05533 C -0.05851 0.05162 -0.04583 0.04838 -0.03767 0.04213 C -0.03472 0.03982 -0.03142 0.0382 -0.02847 0.03588 C -0.02431 0.03264 -0.02153 0.02755 -0.01701 0.0257 C -0.01563 0.02431 -0.01372 0.02385 -0.01233 0.02246 C -0.00747 0.01736 -0.01406 0.02084 -0.00851 0.01852 C -0.00417 0.00949 -0.00972 0.01968 -0.00469 0.01435 C -0.00399 0.01366 -0.00382 0.01227 -0.00313 0.01135 C -0.00243 0.01042 -0.00156 0.00996 -0.00087 0.00926 C 0.00052 0.0044 8.33333E-7 0.00741 8.33333E-7 -2.96296E-6 " pathEditMode="relative" rAng="0" ptsTypes="fffffffffffffffff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1" grpId="0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>
                <a:solidFill>
                  <a:srgbClr val="000000"/>
                </a:solidFill>
              </a:rPr>
              <a:t>b) Hinzufügen einer Abschlussarbeit</a:t>
            </a:r>
            <a:br>
              <a:rPr lang="de-DE" sz="1200" smtClean="0">
                <a:solidFill>
                  <a:srgbClr val="000000"/>
                </a:solidFill>
              </a:rPr>
            </a:br>
            <a:r>
              <a:rPr lang="de-DE" smtClean="0"/>
              <a:t>Übersichtsseite aktualisieren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714752"/>
            <a:ext cx="37433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ch oben gebogener Pfeil 6"/>
          <p:cNvSpPr/>
          <p:nvPr/>
        </p:nvSpPr>
        <p:spPr>
          <a:xfrm rot="5400000">
            <a:off x="2178827" y="3464719"/>
            <a:ext cx="1000132" cy="9286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6643702" y="5000636"/>
            <a:ext cx="2214578" cy="857256"/>
          </a:xfrm>
          <a:prstGeom prst="wedgeRoundRectCallout">
            <a:avLst>
              <a:gd name="adj1" fmla="val -78378"/>
              <a:gd name="adj2" fmla="val -65528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Klicken Sie auf der Übersichtsseite auf „Aktualisieren“.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5402446" y="4638487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faltete Ecke 9"/>
          <p:cNvSpPr/>
          <p:nvPr/>
        </p:nvSpPr>
        <p:spPr>
          <a:xfrm>
            <a:off x="428596" y="1214422"/>
            <a:ext cx="4572032" cy="21431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Die Übersichtsseite, auf der die Abschlussarbeit erscheinen sollte, wird in bestimmten Intervallen automatisch aktualisiert (&lt; 3h). Bei Bedarf kann dieser Vorgang sofort angestoßen werden.</a:t>
            </a:r>
          </a:p>
        </p:txBody>
      </p:sp>
      <p:sp>
        <p:nvSpPr>
          <p:cNvPr id="11" name="Pfeil nach oben 10"/>
          <p:cNvSpPr/>
          <p:nvPr/>
        </p:nvSpPr>
        <p:spPr>
          <a:xfrm rot="20129693">
            <a:off x="5584237" y="4747883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44 0.17708 C 0.28889 0.17546 0.20486 0.17245 0.12032 0.17083 C 0.09462 0.16505 0.12518 0.1713 0.06875 0.16667 C 0.05747 0.16574 0.04566 0.16181 0.03438 0.16042 C 0.02483 0.15625 0.01875 0.14907 0.00938 0.14583 C 0.00243 0.13958 -0.00243 0.13125 -0.00937 0.125 C -0.0125 0.11875 -0.01701 0.11343 -0.01875 0.10625 C -0.01979 0.10208 -0.02083 0.09792 -0.02187 0.09375 C -0.02239 0.09167 -0.02343 0.0875 -0.02343 0.08773 C -0.02274 0.07222 -0.02482 0.05579 -0.02031 0.04167 C -0.01666 0.03009 -0.00208 0.02801 -2.5E-6 0.01458 C 0.0007 0.00972 -2.5E-6 0.00486 -2.5E-6 -7.40741E-7 " pathEditMode="relative" rAng="0" ptsTypes="fffffffffff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Neue</a:t>
            </a:r>
            <a:r>
              <a:rPr lang="en-US" smtClean="0"/>
              <a:t> </a:t>
            </a:r>
            <a:r>
              <a:rPr lang="en-US" err="1" smtClean="0"/>
              <a:t>Seite</a:t>
            </a:r>
            <a:r>
              <a:rPr lang="en-US" smtClean="0"/>
              <a:t> </a:t>
            </a:r>
            <a:r>
              <a:rPr lang="en-US" err="1" smtClean="0"/>
              <a:t>anlegen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</a:t>
            </a:r>
            <a:r>
              <a:rPr lang="en-US" dirty="0" smtClean="0"/>
              <a:t> “Intern</a:t>
            </a:r>
            <a:r>
              <a:rPr lang="en-US" dirty="0" smtClean="0"/>
              <a:t>”-</a:t>
            </a:r>
            <a:r>
              <a:rPr lang="en-US" dirty="0" err="1" smtClean="0"/>
              <a:t>Bereich</a:t>
            </a:r>
            <a:r>
              <a:rPr lang="en-US" dirty="0" smtClean="0"/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Anleitungen</a:t>
            </a:r>
            <a:r>
              <a:rPr lang="en-US" dirty="0" smtClean="0"/>
              <a:t> und </a:t>
            </a:r>
            <a:r>
              <a:rPr lang="en-US" dirty="0" err="1" smtClean="0"/>
              <a:t>Beispiele</a:t>
            </a:r>
            <a:endParaRPr lang="en-US" dirty="0" smtClean="0"/>
          </a:p>
          <a:p>
            <a:r>
              <a:rPr lang="en-US" dirty="0" err="1" smtClean="0"/>
              <a:t>Ausprobieren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alles</a:t>
            </a:r>
            <a:r>
              <a:rPr lang="en-US" dirty="0" smtClean="0"/>
              <a:t> in </a:t>
            </a:r>
            <a:r>
              <a:rPr lang="en-US" dirty="0" smtClean="0"/>
              <a:t>der Sandbox:</a:t>
            </a:r>
          </a:p>
          <a:p>
            <a:pPr lvl="1"/>
            <a:r>
              <a:rPr lang="en-US" dirty="0" smtClean="0"/>
              <a:t>http://www.aifb.kit.edu/web/Intern:Sandbox 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sp>
        <p:nvSpPr>
          <p:cNvPr id="11" name="Gefaltete Ecke 10"/>
          <p:cNvSpPr/>
          <p:nvPr/>
        </p:nvSpPr>
        <p:spPr>
          <a:xfrm>
            <a:off x="785786" y="2643182"/>
            <a:ext cx="7215238" cy="328614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400" b="1" dirty="0" smtClean="0"/>
          </a:p>
          <a:p>
            <a:r>
              <a:rPr lang="de-DE" sz="2400" b="1" dirty="0" smtClean="0"/>
              <a:t>Policy</a:t>
            </a:r>
          </a:p>
          <a:p>
            <a:endParaRPr lang="de-DE" dirty="0" smtClean="0"/>
          </a:p>
          <a:p>
            <a:r>
              <a:rPr lang="de-DE" dirty="0" smtClean="0"/>
              <a:t>Bitte legen Sie neue Seiten unterhalb Ihrer persönlichen Seite an:</a:t>
            </a:r>
          </a:p>
          <a:p>
            <a:r>
              <a:rPr lang="de-DE" b="1" dirty="0" smtClean="0"/>
              <a:t>www.aifb.kit.edu/web/&lt;your name&gt;/&lt;Title of new Page&gt;</a:t>
            </a:r>
          </a:p>
          <a:p>
            <a:r>
              <a:rPr lang="de-DE" dirty="0" smtClean="0"/>
              <a:t> </a:t>
            </a:r>
          </a:p>
          <a:p>
            <a:r>
              <a:rPr lang="de-DE" dirty="0" smtClean="0"/>
              <a:t>Nur Seiten, die Forschungsgruppen- oder Institutsbelange betreffen, können auch in anderen Bereichen angelegt werden.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Fehler entdeckt? Verbesserungsvorschlag?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sp>
        <p:nvSpPr>
          <p:cNvPr id="5" name="Gefaltete Ecke 4"/>
          <p:cNvSpPr/>
          <p:nvPr/>
        </p:nvSpPr>
        <p:spPr>
          <a:xfrm>
            <a:off x="1785918" y="2071678"/>
            <a:ext cx="5715040" cy="264320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>
                <a:solidFill>
                  <a:schemeClr val="bg1"/>
                </a:solidFill>
              </a:rPr>
              <a:t>Sie haben Fehler entdeckt?</a:t>
            </a:r>
          </a:p>
          <a:p>
            <a:pPr algn="ctr"/>
            <a:r>
              <a:rPr lang="de-DE" smtClean="0">
                <a:solidFill>
                  <a:schemeClr val="bg1"/>
                </a:solidFill>
              </a:rPr>
              <a:t>Sie haben Erweiterungsvorschläge?</a:t>
            </a:r>
          </a:p>
          <a:p>
            <a:pPr algn="ctr"/>
            <a:endParaRPr lang="de-DE" smtClean="0">
              <a:solidFill>
                <a:schemeClr val="bg1"/>
              </a:solidFill>
            </a:endParaRPr>
          </a:p>
          <a:p>
            <a:pPr algn="ctr"/>
            <a:r>
              <a:rPr lang="de-DE" smtClean="0">
                <a:solidFill>
                  <a:schemeClr val="bg1"/>
                </a:solidFill>
              </a:rPr>
              <a:t>Bitte tragen Sie diese in Portzilla ein!</a:t>
            </a:r>
          </a:p>
          <a:p>
            <a:pPr algn="ctr"/>
            <a:endParaRPr lang="de-DE" smtClean="0">
              <a:solidFill>
                <a:schemeClr val="bg1"/>
              </a:solidFill>
            </a:endParaRPr>
          </a:p>
          <a:p>
            <a:pPr algn="ctr"/>
            <a:r>
              <a:rPr lang="de-DE" smtClean="0">
                <a:solidFill>
                  <a:schemeClr val="bg1"/>
                </a:solidFill>
                <a:hlinkClick r:id="rId2"/>
              </a:rPr>
              <a:t>https://km.aifb.uni-karlsruhe.de/projects/portzilla/</a:t>
            </a:r>
            <a:endParaRPr lang="de-DE" smtClean="0">
              <a:solidFill>
                <a:schemeClr val="bg1"/>
              </a:solidFill>
            </a:endParaRPr>
          </a:p>
          <a:p>
            <a:pPr algn="ctr"/>
            <a:r>
              <a:rPr lang="de-DE" sz="1400" i="1" smtClean="0">
                <a:solidFill>
                  <a:schemeClr val="bg1"/>
                </a:solidFill>
              </a:rPr>
              <a:t>(gleicher Login wie im AIFB-Portal)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Startseite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240" y="1103644"/>
            <a:ext cx="665952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xplosion 1 5"/>
          <p:cNvSpPr/>
          <p:nvPr/>
        </p:nvSpPr>
        <p:spPr>
          <a:xfrm>
            <a:off x="7143768" y="1062119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Pfeil nach oben 6"/>
          <p:cNvSpPr/>
          <p:nvPr/>
        </p:nvSpPr>
        <p:spPr>
          <a:xfrm rot="20129693">
            <a:off x="7325559" y="1171514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4500562" y="357166"/>
            <a:ext cx="1857388" cy="857256"/>
          </a:xfrm>
          <a:prstGeom prst="wedgeRoundRectCallout">
            <a:avLst>
              <a:gd name="adj1" fmla="val 89728"/>
              <a:gd name="adj2" fmla="val 46150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Klicken Sie auf „Anmelden“</a:t>
            </a:r>
            <a:endParaRPr lang="de-DE" sz="1600" dirty="0">
              <a:solidFill>
                <a:srgbClr val="006D5E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>
            <a:off x="2714612" y="2857496"/>
            <a:ext cx="3429024" cy="11430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Um am AIFB-Portal zu arbeiten, melden Sie sich zunächst 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51 0.6248 C 0.17187 0.62318 0.16111 0.61832 0.14948 0.61647 C 0.13993 0.61231 0.13038 0.61138 0.12066 0.60814 C 0.11666 0.6049 0.11232 0.60421 0.10833 0.6012 C 0.10017 0.59588 0.09149 0.59056 0.08246 0.58756 C 0.07864 0.58409 0.07448 0.58293 0.07014 0.58085 C 0.06597 0.5753 0.05989 0.57298 0.05469 0.56951 C 0.04913 0.56604 0.04392 0.56118 0.03819 0.55748 C 0.03715 0.5554 0.03646 0.55355 0.03507 0.55193 C 0.03385 0.55054 0.03194 0.55054 0.0309 0.54916 C 0.02014 0.53412 0.03212 0.54476 0.02378 0.53828 C 0.02257 0.53319 0.01753 0.52718 0.01441 0.52302 C 0.01302 0.51746 0.01076 0.51122 0.00833 0.50659 C 0.00521 0.48994 -2.77778E-7 0.47398 -0.00313 0.45709 C -0.00452 0.40828 -0.00486 0.4143 -0.00313 0.35415 C -0.00278 0.34397 0.00364 0.32269 0.00625 0.31298 C 0.00851 0.30419 0.01007 0.29493 0.01337 0.28684 C 0.01597 0.28036 0.01892 0.27458 0.02066 0.26764 C 0.02291 0.25839 0.02031 0.26556 0.02274 0.25515 C 0.02552 0.24312 0.03003 0.23132 0.03298 0.21952 C 0.03385 0.21096 0.03524 0.19986 0.03819 0.192 C 0.03889 0.19015 0.03976 0.1883 0.04028 0.18644 C 0.04114 0.1839 0.04236 0.17835 0.04236 0.17835 C 0.04323 0.16748 0.04496 0.1573 0.04635 0.14666 C 0.04601 0.12792 0.05087 0.07842 0.03611 0.05876 C 0.03455 0.05228 0.02916 0.04349 0.02482 0.03956 C 0.02257 0.0303 0.02569 0.04002 0.02066 0.03262 C 0.0191 0.03007 0.01823 0.02683 0.01649 0.02452 C 0.01545 0.02313 0.01441 0.02174 0.01337 0.02036 C 0.01302 0.01897 0.01302 0.01735 0.01232 0.01619 C 0.01059 0.01388 0.00625 0.01064 0.00625 0.01064 C 0.00555 0.00925 0.00503 0.00763 0.00416 0.00648 C 0.0033 0.00532 0.00173 0.00509 0.00104 0.00393 C 0.00035 0.00278 -2.77778E-7 -0.00023 -2.77778E-7 -0.00023 " pathEditMode="relative" ptsTypes="fffffffffffffffffffffffffffffffff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Das AIFB-Portal – Eine Kurzanleitung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397" y="1103644"/>
            <a:ext cx="6747206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2688770" y="3019828"/>
            <a:ext cx="1883230" cy="501585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Explosion 1 6"/>
          <p:cNvSpPr/>
          <p:nvPr/>
        </p:nvSpPr>
        <p:spPr>
          <a:xfrm>
            <a:off x="3402183" y="3528006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Pfeil nach oben 7"/>
          <p:cNvSpPr/>
          <p:nvPr/>
        </p:nvSpPr>
        <p:spPr>
          <a:xfrm rot="20129693">
            <a:off x="3583974" y="3637401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428596" y="4214818"/>
            <a:ext cx="4000528" cy="1643074"/>
          </a:xfrm>
          <a:prstGeom prst="wedgeRoundRectCallout">
            <a:avLst>
              <a:gd name="adj1" fmla="val 16482"/>
              <a:gd name="adj2" fmla="val -94617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006D5E"/>
                </a:solidFill>
              </a:rPr>
              <a:t>Melden Sie sich mit Ihrem </a:t>
            </a:r>
            <a:br>
              <a:rPr lang="de-DE" sz="1600" dirty="0" smtClean="0">
                <a:solidFill>
                  <a:srgbClr val="006D5E"/>
                </a:solidFill>
              </a:rPr>
            </a:br>
            <a:r>
              <a:rPr lang="de-DE" sz="1600" dirty="0" smtClean="0">
                <a:solidFill>
                  <a:srgbClr val="006D5E"/>
                </a:solidFill>
              </a:rPr>
              <a:t>AIFB- </a:t>
            </a:r>
            <a:r>
              <a:rPr lang="de-DE" sz="1600" dirty="0" err="1" smtClean="0">
                <a:solidFill>
                  <a:srgbClr val="006D5E"/>
                </a:solidFill>
              </a:rPr>
              <a:t>Account</a:t>
            </a:r>
            <a:r>
              <a:rPr lang="de-DE" sz="1600" dirty="0" smtClean="0">
                <a:solidFill>
                  <a:srgbClr val="006D5E"/>
                </a:solidFill>
              </a:rPr>
              <a:t> (nur Kürzel) </a:t>
            </a:r>
            <a:br>
              <a:rPr lang="de-DE" sz="1600" dirty="0" smtClean="0">
                <a:solidFill>
                  <a:srgbClr val="006D5E"/>
                </a:solidFill>
              </a:rPr>
            </a:br>
            <a:r>
              <a:rPr lang="de-DE" sz="1600" dirty="0" smtClean="0">
                <a:solidFill>
                  <a:srgbClr val="006D5E"/>
                </a:solidFill>
              </a:rPr>
              <a:t>an der Domain „AIFB“ an.</a:t>
            </a:r>
          </a:p>
          <a:p>
            <a:pPr algn="ctr"/>
            <a:endParaRPr lang="de-DE" sz="1600" dirty="0" smtClean="0">
              <a:solidFill>
                <a:srgbClr val="006D5E"/>
              </a:solidFill>
            </a:endParaRPr>
          </a:p>
          <a:p>
            <a:pPr algn="ctr"/>
            <a:r>
              <a:rPr lang="de-DE" sz="1200" dirty="0" smtClean="0">
                <a:solidFill>
                  <a:srgbClr val="006D5E"/>
                </a:solidFill>
              </a:rPr>
              <a:t>(Externe und Hiwis müssen erst von</a:t>
            </a:r>
          </a:p>
          <a:p>
            <a:pPr algn="ctr"/>
            <a:r>
              <a:rPr lang="de-DE" sz="1200" u="sng" dirty="0" smtClean="0">
                <a:solidFill>
                  <a:srgbClr val="006D5E"/>
                </a:solidFill>
              </a:rPr>
              <a:t>techsupport@aifb.uni-karlsruhe.de</a:t>
            </a:r>
            <a:r>
              <a:rPr lang="de-DE" sz="1200" dirty="0" smtClean="0">
                <a:solidFill>
                  <a:srgbClr val="006D5E"/>
                </a:solidFill>
              </a:rPr>
              <a:t/>
            </a:r>
            <a:br>
              <a:rPr lang="de-DE" sz="1200" dirty="0" smtClean="0">
                <a:solidFill>
                  <a:srgbClr val="006D5E"/>
                </a:solidFill>
              </a:rPr>
            </a:br>
            <a:r>
              <a:rPr lang="de-DE" sz="1200" dirty="0" smtClean="0">
                <a:solidFill>
                  <a:srgbClr val="006D5E"/>
                </a:solidFill>
              </a:rPr>
              <a:t>in die Gruppe </a:t>
            </a:r>
            <a:r>
              <a:rPr lang="de-DE" sz="1200" dirty="0" smtClean="0">
                <a:solidFill>
                  <a:srgbClr val="006D5E"/>
                </a:solidFill>
              </a:rPr>
              <a:t>„</a:t>
            </a:r>
            <a:r>
              <a:rPr lang="de-DE" sz="1200" dirty="0" smtClean="0">
                <a:solidFill>
                  <a:srgbClr val="006D5E"/>
                </a:solidFill>
              </a:rPr>
              <a:t>portaledit-sec“ eingetragen werden!)</a:t>
            </a:r>
            <a:endParaRPr lang="de-DE" sz="1200" dirty="0">
              <a:solidFill>
                <a:srgbClr val="006D5E"/>
              </a:solidFill>
            </a:endParaRPr>
          </a:p>
        </p:txBody>
      </p:sp>
      <p:sp>
        <p:nvSpPr>
          <p:cNvPr id="10" name="Gefaltete Ecke 9"/>
          <p:cNvSpPr/>
          <p:nvPr/>
        </p:nvSpPr>
        <p:spPr>
          <a:xfrm>
            <a:off x="4714876" y="3929066"/>
            <a:ext cx="4143404" cy="21431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dirty="0" err="1" smtClean="0"/>
              <a:t>Wichtig</a:t>
            </a:r>
            <a:r>
              <a:rPr lang="en-US" dirty="0" smtClean="0"/>
              <a:t>: Das </a:t>
            </a:r>
            <a:r>
              <a:rPr lang="en-US" dirty="0" smtClean="0"/>
              <a:t>Portal ist ein Wiki und als solches </a:t>
            </a:r>
            <a:r>
              <a:rPr lang="en-US" i="1" dirty="0" err="1" smtClean="0"/>
              <a:t>kein</a:t>
            </a:r>
            <a:r>
              <a:rPr lang="en-US" i="1" dirty="0" smtClean="0"/>
              <a:t> </a:t>
            </a:r>
            <a:r>
              <a:rPr lang="en-US" i="1" dirty="0" err="1" smtClean="0"/>
              <a:t>Hochsicherheitssystem</a:t>
            </a:r>
            <a:r>
              <a:rPr lang="en-US" i="1" dirty="0" smtClean="0"/>
              <a:t>,</a:t>
            </a:r>
            <a:endParaRPr lang="en-US" dirty="0" smtClean="0"/>
          </a:p>
          <a:p>
            <a:r>
              <a:rPr lang="en-US" dirty="0" smtClean="0"/>
              <a:t>d. h</a:t>
            </a:r>
            <a:r>
              <a:rPr lang="en-US" dirty="0" smtClean="0"/>
              <a:t>. sensitive und vertrauliche Informationen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darin</a:t>
            </a:r>
            <a:r>
              <a:rPr lang="en-US" dirty="0" smtClean="0"/>
              <a:t> </a:t>
            </a:r>
            <a:r>
              <a:rPr lang="en-US" dirty="0" err="1" smtClean="0"/>
              <a:t>nichts</a:t>
            </a:r>
            <a:r>
              <a:rPr lang="en-US" dirty="0" smtClean="0"/>
              <a:t> </a:t>
            </a:r>
            <a:r>
              <a:rPr lang="en-US" dirty="0" err="1" smtClean="0"/>
              <a:t>verloren</a:t>
            </a:r>
            <a:r>
              <a:rPr lang="en-US" dirty="0" smtClean="0"/>
              <a:t>,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internen</a:t>
            </a:r>
            <a:r>
              <a:rPr lang="en-US" dirty="0" smtClean="0"/>
              <a:t> </a:t>
            </a:r>
            <a:r>
              <a:rPr lang="en-US" dirty="0" err="1" smtClean="0"/>
              <a:t>Bereich</a:t>
            </a:r>
            <a:r>
              <a:rPr lang="en-US" dirty="0" smtClean="0"/>
              <a:t>”.</a:t>
            </a:r>
            <a:endParaRPr lang="en-US" dirty="0" smtClean="0"/>
          </a:p>
        </p:txBody>
      </p:sp>
      <p:pic>
        <p:nvPicPr>
          <p:cNvPr id="1026" name="Picture 2" descr="C:\Users\Tobi\AppData\Local\Microsoft\Windows\Temporary Internet Files\Content.IE5\0GLM89BD\MCj041132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429264"/>
            <a:ext cx="715823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643 0.28079 C -0.35903 0.27986 -0.3132 0.27709 -0.26615 0.27523 C -0.25834 0.27315 -0.2507 0.27084 -0.24271 0.26945 C -0.23473 0.26597 -0.24393 0.26968 -0.22796 0.26667 C -0.22136 0.26551 -0.21494 0.2625 -0.20851 0.26088 C -0.19949 0.25486 -0.20938 0.26065 -0.19254 0.25672 C -0.18646 0.25533 -0.1816 0.25 -0.17553 0.24815 C -0.16702 0.2456 -0.15851 0.24468 -0.15018 0.24259 C -0.14775 0.24097 -0.14619 0.2382 -0.14358 0.23681 C -0.13994 0.23472 -0.13577 0.23403 -0.13195 0.23264 C -0.12935 0.23148 -0.12344 0.22986 -0.12344 0.22986 C -0.11876 0.22523 -0.11424 0.22315 -0.10851 0.2213 C -0.10469 0.21783 -0.1014 0.21759 -0.09705 0.21551 C -0.08768 0.21088 -0.08021 0.20394 -0.07049 0.20139 C -0.0639 0.19329 -0.05643 0.19144 -0.04792 0.19005 C -0.04358 0.1882 -0.03924 0.18773 -0.03508 0.18449 C -0.02969 0.18033 -0.02744 0.17384 -0.02153 0.17153 C -0.01858 0.16806 -0.01511 0.16551 -0.01285 0.16158 C -0.01077 0.1581 -0.00869 0.15347 -0.00643 0.15023 C -0.00018 0.14167 -0.00608 0.15278 -0.00122 0.14468 C 0.00173 0.14028 0.00242 0.13797 0.00624 0.13472 C 0.01058 0.12593 0.01319 0.1169 0.01701 0.10787 C 0.01857 0.10371 0.02117 0.09491 0.02117 0.09491 C 0.02065 0.07662 0.02274 0.04977 0.01371 0.03264 C 0.01267 0.02709 0.01197 0.02338 0.00954 0.01852 C 0.00676 0.00787 0.01058 0.02014 0.0052 0.01134 C 0.00069 0.00417 0.00833 0.00926 0.00104 0.00556 C -0.00018 0.00093 -7.22222E-6 0.00278 -7.22222E-6 -4.81481E-6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Nach der Anmeldung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089000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429388" y="1000108"/>
            <a:ext cx="1285884" cy="785818"/>
          </a:xfrm>
          <a:prstGeom prst="rect">
            <a:avLst/>
          </a:prstGeom>
          <a:noFill/>
          <a:ln w="50800" cap="rnd"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3929058" y="214290"/>
            <a:ext cx="1857388" cy="1000132"/>
          </a:xfrm>
          <a:prstGeom prst="wedgeRoundRectCallout">
            <a:avLst>
              <a:gd name="adj1" fmla="val 83003"/>
              <a:gd name="adj2" fmla="val 41969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Ein neues Menü erscheint nach dem Anmelden.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8" name="Gefaltete Ecke 7"/>
          <p:cNvSpPr/>
          <p:nvPr/>
        </p:nvSpPr>
        <p:spPr>
          <a:xfrm>
            <a:off x="2357422" y="2786058"/>
            <a:ext cx="4214842" cy="114300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bg1"/>
                </a:solidFill>
              </a:rPr>
              <a:t>Demo-Schritte:</a:t>
            </a:r>
            <a:endParaRPr lang="de-DE" dirty="0" smtClean="0">
              <a:solidFill>
                <a:schemeClr val="bg1"/>
              </a:solidFill>
              <a:hlinkClick r:id="rId3" action="ppaction://hlinksldjump"/>
            </a:endParaRPr>
          </a:p>
          <a:p>
            <a:r>
              <a:rPr lang="de-DE" dirty="0" smtClean="0">
                <a:solidFill>
                  <a:schemeClr val="bg1"/>
                </a:solidFill>
                <a:hlinkClick r:id="rId3" action="ppaction://hlinksldjump"/>
              </a:rPr>
              <a:t>a) Ändern von Personendaten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4" action="ppaction://hlinksldjump"/>
              </a:rPr>
              <a:t>b) Hinzufügen einer Abschlussarbeit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/>
              <a:t>a) Ändern von Personendaten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Navigation zu „Personen“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089000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1516513" y="2600515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1698304" y="2709910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214282" y="1571612"/>
            <a:ext cx="1857388" cy="857256"/>
          </a:xfrm>
          <a:prstGeom prst="wedgeRoundRectCallout">
            <a:avLst>
              <a:gd name="adj1" fmla="val 27543"/>
              <a:gd name="adj2" fmla="val 71413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Klicken Sie auf „Personen“.</a:t>
            </a:r>
            <a:endParaRPr lang="de-DE" sz="160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96 0.44506 C -0.14931 0.44414 -0.14201 0.44368 -0.10833 0.43951 C -0.09705 0.43442 -0.11128 0.44044 -0.08142 0.43674 C -0.07066 0.43535 -0.06007 0.4298 -0.04948 0.42702 C -0.04201 0.42054 -0.05156 0.42795 -0.04132 0.42309 C -0.0401 0.42263 -0.03941 0.42101 -0.03819 0.42031 C -0.03681 0.41962 -0.03542 0.41939 -0.03403 0.41893 C -0.02639 0.41199 -0.0151 0.40458 -0.00625 0.40111 C 0.00347 0.39255 0.01545 0.38562 0.02674 0.38168 C 0.03125 0.37798 0.03785 0.37359 0.04219 0.36942 C 0.0474 0.36433 0.05035 0.35763 0.05677 0.35577 C 0.06458 0.34467 0.07448 0.33496 0.08142 0.3227 C 0.08958 0.30859 0.09792 0.29401 0.10729 0.28152 C 0.10851 0.27805 0.10885 0.27389 0.11024 0.27042 C 0.11163 0.26695 0.11389 0.26417 0.11545 0.26093 C 0.11649 0.25515 0.11858 0.25122 0.12066 0.2459 C 0.12778 0.20842 0.13212 0.15961 0.11545 0.1263 C 0.11302 0.11358 0.1151 0.11821 0.11128 0.11127 C 0.1099 0.10364 0.10451 0.09739 0.10104 0.09045 C 0.09774 0.08374 0.09531 0.07426 0.0908 0.06847 C 0.0875 0.06408 0.08368 0.06061 0.08038 0.05621 C 0.07344 0.04696 0.08351 0.05668 0.07517 0.04927 C 0.07153 0.04257 0.06719 0.03933 0.06181 0.03563 C 0.05799 0.02822 0.05191 0.02661 0.0474 0.02059 C 0.04635 0.0192 0.04566 0.01735 0.04427 0.01643 C 0.04167 0.01481 0.03611 0.01365 0.03611 0.01365 C 0.02552 0.00417 0.01094 0.00741 -3.61111E-6 1.50821E-6 " pathEditMode="relative" ptsTypes="ffffffffffffffffffffffffff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>
                <a:solidFill>
                  <a:srgbClr val="000000"/>
                </a:solidFill>
              </a:rPr>
              <a:t>a) Ändern von Personendaten </a:t>
            </a:r>
            <a:br>
              <a:rPr lang="de-DE" sz="1200" smtClean="0">
                <a:solidFill>
                  <a:srgbClr val="000000"/>
                </a:solidFill>
              </a:rPr>
            </a:br>
            <a:r>
              <a:rPr lang="de-DE" smtClean="0"/>
              <a:t>Auswählen der zu ändernden Person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24" y="1103644"/>
            <a:ext cx="706595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xplosion 1 5"/>
          <p:cNvSpPr/>
          <p:nvPr/>
        </p:nvSpPr>
        <p:spPr>
          <a:xfrm>
            <a:off x="3187868" y="2781099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/>
          <p:cNvSpPr/>
          <p:nvPr/>
        </p:nvSpPr>
        <p:spPr>
          <a:xfrm rot="20129693">
            <a:off x="3369659" y="2890494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4857752" y="2285992"/>
            <a:ext cx="1857388" cy="857256"/>
          </a:xfrm>
          <a:prstGeom prst="wedgeRoundRectCallout">
            <a:avLst>
              <a:gd name="adj1" fmla="val -113023"/>
              <a:gd name="adj2" fmla="val 16677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Klicken Sie auf den Namen der Person.</a:t>
            </a:r>
            <a:endParaRPr lang="de-DE" sz="160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95 0.44421 C -0.36701 0.44329 -0.35399 0.44144 -0.33941 0.44005 C -0.32517 0.43542 -0.31042 0.43426 -0.29583 0.43287 C -0.28646 0.43079 -0.27743 0.42662 -0.26806 0.42454 C -0.26198 0.42176 -0.25521 0.42083 -0.24896 0.41875 C -0.24201 0.4125 -0.23281 0.41111 -0.22448 0.41019 C -0.21076 0.40417 -0.1967 0.40046 -0.18299 0.39468 C -0.17726 0.39236 -0.17274 0.38843 -0.16701 0.38611 C -0.16163 0.38125 -0.15434 0.38125 -0.14792 0.37917 C -0.14201 0.37732 -0.13698 0.37361 -0.1309 0.37199 C -0.12761 0.36921 -0.12257 0.36482 -0.11927 0.36343 C -0.11372 0.3588 -0.10781 0.35787 -0.10208 0.35486 C -0.1007 0.35417 -0.09948 0.35278 -0.09792 0.35208 C -0.09583 0.35093 -0.09149 0.34931 -0.09149 0.34954 C -0.0842 0.34283 -0.07847 0.34074 -0.07031 0.33796 C -0.06441 0.33287 -0.05868 0.3294 -0.05208 0.32662 C -0.04601 0.32107 -0.04011 0.31551 -0.03299 0.3125 C -0.03195 0.31158 -0.03073 0.31065 -0.02986 0.30949 C -0.02899 0.30833 -0.02865 0.30648 -0.02761 0.30533 C -0.02674 0.3044 -0.02552 0.30463 -0.02448 0.30394 C -0.02344 0.30324 -0.0224 0.30232 -0.02136 0.30116 C -0.01701 0.2963 -0.01285 0.29213 -0.00747 0.28982 C -0.00573 0.28218 0.00312 0.27269 0.00746 0.2669 C 0.01319 0.25926 0.01667 0.24884 0.02118 0.24005 C 0.02153 0.2382 0.0217 0.23611 0.02239 0.23449 C 0.02292 0.23333 0.02396 0.23264 0.02448 0.23148 C 0.02552 0.22894 0.02587 0.22593 0.02656 0.22315 C 0.02691 0.22153 0.02795 0.22014 0.02864 0.21875 C 0.02951 0.21134 0.03125 0.2044 0.03507 0.19884 C 0.03646 0.19144 0.03785 0.18472 0.03941 0.17755 C 0.04114 0.14583 0.04288 0.11505 0.03715 0.08403 C 0.03594 0.07755 0.03576 0.07408 0.03299 0.06852 C 0.03194 0.06412 0.02899 0.05764 0.02656 0.05417 C 0.02552 0.04977 0.02014 0.04283 0.02014 0.04306 C 0.01719 0.03125 0.0217 0.04514 0.01597 0.03727 C 0.01059 0.02963 0.02014 0.03495 0.01163 0.03148 C 0.00868 0.0257 0.00538 0.0213 0.00104 0.01736 C -0.00122 0.00787 1.11111E-6 0.01158 -0.00208 0.00602 " pathEditMode="relative" rAng="0" ptsTypes="fffffffffffffffffffffffffffffffffffff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>
                <a:solidFill>
                  <a:srgbClr val="000000"/>
                </a:solidFill>
              </a:rPr>
              <a:t>a) Ändern von Personendaten </a:t>
            </a:r>
            <a:br>
              <a:rPr lang="de-DE" sz="1200" smtClean="0">
                <a:solidFill>
                  <a:srgbClr val="000000"/>
                </a:solidFill>
              </a:rPr>
            </a:br>
            <a:r>
              <a:rPr lang="de-DE" smtClean="0"/>
              <a:t>Die Personenseite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329" y="1103644"/>
            <a:ext cx="6963343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7143768" y="1369622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7325559" y="1479017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/>
          <p:cNvSpPr/>
          <p:nvPr/>
        </p:nvSpPr>
        <p:spPr>
          <a:xfrm>
            <a:off x="4929190" y="285728"/>
            <a:ext cx="1857388" cy="857256"/>
          </a:xfrm>
          <a:prstGeom prst="wedgeRoundRectCallout">
            <a:avLst>
              <a:gd name="adj1" fmla="val 69648"/>
              <a:gd name="adj2" fmla="val 86852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Klicken Sie auf „mit Formular bearbeiten“.</a:t>
            </a:r>
            <a:endParaRPr lang="de-DE" sz="160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95 0.56158 C 0.1665 0.56042 0.15139 0.55857 0.13611 0.55741 C 0.12709 0.55348 0.11806 0.54931 0.10851 0.54746 C 0.10035 0.54399 0.10434 0.54538 0.09688 0.54329 C 0.09323 0.54075 0.09011 0.53774 0.08611 0.53612 C 0.08281 0.53334 0.08004 0.52987 0.07656 0.52755 C 0.07361 0.52547 0.06997 0.52431 0.06702 0.522 C 0.06129 0.5176 0.05643 0.51204 0.05 0.50926 C 0.04549 0.50278 0.03854 0.50325 0.03403 0.49653 C 0.03073 0.49167 0.02743 0.48727 0.02344 0.48357 C 0.02084 0.47709 0.01858 0.47755 0.01597 0.47223 C 0.01511 0.47038 0.01493 0.46806 0.01389 0.46667 C 0.01302 0.46551 0.01163 0.46575 0.01059 0.46528 C 0.00677 0.45973 0.00521 0.45602 -4.44444E-6 0.45255 C -0.00382 0.44445 -0.00694 0.43681 -0.01284 0.43126 C -0.01389 0.42663 -0.01805 0.41852 -0.01805 0.41852 C -0.01944 0.41274 -0.02257 0.40857 -0.02448 0.40278 C -0.02673 0.39607 -0.02673 0.39167 -0.02986 0.38588 C -0.03142 0.37917 -0.03524 0.37061 -0.03837 0.36459 C -0.04201 0.34931 -0.04323 0.33311 -0.04687 0.3176 C -0.04757 0.28681 -0.04861 0.26713 -0.05434 0.23959 C -0.05555 0.22616 -0.05677 0.21713 -0.05746 0.20278 C -0.05659 0.18056 -0.05573 0.16436 -0.04687 0.14607 C -0.0375 0.12686 -0.05052 0.14538 -0.04149 0.13334 C -0.03941 0.12477 -0.0368 0.11528 -0.03298 0.10788 C -0.03073 0.09885 -0.02916 0.08079 -0.02552 0.07362 C -0.02291 0.06852 -0.02361 0.06575 -0.01909 0.06389 C -0.01493 0.05788 -0.01371 0.05139 -0.01163 0.04399 C -0.01024 0.03403 -0.01111 0.03889 -0.0085 0.02825 C -0.00816 0.02686 -0.00746 0.02408 -0.00746 0.02408 C -0.00659 0.01389 -0.00694 0.01204 -0.00208 0.00556 C -0.00087 0.0007 -0.00173 0.00232 -4.44444E-6 8.88889E-6 " pathEditMode="relative" ptsTypes="ffffffffff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smtClean="0">
                <a:solidFill>
                  <a:srgbClr val="000000"/>
                </a:solidFill>
              </a:rPr>
              <a:t>a) Ändern von Personendaten </a:t>
            </a:r>
            <a:br>
              <a:rPr lang="de-DE" sz="1200" smtClean="0">
                <a:solidFill>
                  <a:srgbClr val="000000"/>
                </a:solidFill>
              </a:rPr>
            </a:br>
            <a:r>
              <a:rPr lang="de-DE" smtClean="0">
                <a:solidFill>
                  <a:srgbClr val="000000"/>
                </a:solidFill>
              </a:rPr>
              <a:t>Personen-Formular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154" y="1103644"/>
            <a:ext cx="686769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t="30153"/>
          <a:stretch>
            <a:fillRect/>
          </a:stretch>
        </p:blipFill>
        <p:spPr bwMode="auto">
          <a:xfrm>
            <a:off x="1152000" y="5000636"/>
            <a:ext cx="6840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928662" y="3929066"/>
            <a:ext cx="7500990" cy="13573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3000">
                <a:schemeClr val="bg1"/>
              </a:gs>
              <a:gs pos="50000">
                <a:schemeClr val="bg1"/>
              </a:gs>
              <a:gs pos="7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 rechteckige Legende 7"/>
          <p:cNvSpPr/>
          <p:nvPr/>
        </p:nvSpPr>
        <p:spPr>
          <a:xfrm>
            <a:off x="357158" y="4714884"/>
            <a:ext cx="1857388" cy="857256"/>
          </a:xfrm>
          <a:prstGeom prst="wedgeRoundRectCallout">
            <a:avLst>
              <a:gd name="adj1" fmla="val 81955"/>
              <a:gd name="adj2" fmla="val 65799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2. Das Speichern nicht vergessen!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5715008" y="4429132"/>
            <a:ext cx="2357454" cy="857256"/>
          </a:xfrm>
          <a:prstGeom prst="wedgeRoundRectCallout">
            <a:avLst>
              <a:gd name="adj1" fmla="val -88990"/>
              <a:gd name="adj2" fmla="val -87391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1. Bearbeiten Sie die persönlichen Daten.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2759239" y="5638620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/>
          <p:cNvSpPr/>
          <p:nvPr/>
        </p:nvSpPr>
        <p:spPr>
          <a:xfrm rot="20129693">
            <a:off x="2941030" y="5748015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4 -0.10787 C -0.33698 -0.09815 -0.33212 -0.08796 -0.32535 -0.08241 C -0.32396 -0.07593 -0.32014 -0.07037 -0.3158 -0.06667 C -0.30973 -0.0544 -0.30174 -0.04537 -0.29254 -0.03704 C -0.2882 -0.0331 -0.2849 -0.0287 -0.27986 -0.02708 C -0.27396 -0.02176 -0.26754 -0.01597 -0.26077 -0.01296 C -0.2533 -0.00602 -0.25677 -0.00787 -0.24983 -0.00579 C -0.24289 0.00093 -0.24601 -0.00093 -0.24046 0.00139 C -0.23872 0.00278 -0.2323 0.00857 -0.22986 0.00995 C -0.22639 0.01181 -0.22552 0.01065 -0.22223 0.01273 C -0.21441 0.01782 -0.22361 0.01366 -0.21598 0.0169 C -0.20955 0.02269 -0.20608 0.02384 -0.19896 0.02685 C -0.19497 0.03056 -0.1908 0.03194 -0.18629 0.03403 C -0.18525 0.03449 -0.18299 0.03542 -0.18299 0.03565 C -0.17535 0.04213 -0.16042 0.04653 -0.15122 0.04954 C -0.14427 0.05509 -0.1323 0.05556 -0.12431 0.05671 C -0.10782 0.06412 -0.07118 0.06065 -0.06389 0.06088 C -0.0533 0.05995 -0.04566 0.05857 -0.03629 0.0537 C -0.02986 0.04583 -0.03316 0.04792 -0.02778 0.04537 C -0.02674 0.04444 -0.0257 0.04306 -0.02448 0.04236 C -0.0224 0.0412 -0.01806 0.03958 -0.01806 0.03982 C -0.01198 0.03171 -0.01511 0.0338 -0.00973 0.03102 C -0.00695 0.02755 -0.00556 0.02407 -0.00226 0.0213 C -0.00052 0.01412 3.88889E-6 0.00741 3.88889E-6 -3.7037E-7 " pathEditMode="relative" rAng="0" ptsTypes="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Zurück zur Startseite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Das AIFB-Portal – Eine Kurzanleitung</a:t>
            </a:r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126" y="1320768"/>
            <a:ext cx="644974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6947584" y="2020646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/>
          <p:cNvSpPr/>
          <p:nvPr/>
        </p:nvSpPr>
        <p:spPr>
          <a:xfrm rot="20129693">
            <a:off x="7087171" y="2151143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Kreuz 8"/>
          <p:cNvSpPr/>
          <p:nvPr/>
        </p:nvSpPr>
        <p:spPr>
          <a:xfrm rot="1961538">
            <a:off x="1507268" y="1221524"/>
            <a:ext cx="785818" cy="785818"/>
          </a:xfrm>
          <a:prstGeom prst="plus">
            <a:avLst>
              <a:gd name="adj" fmla="val 46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/>
          <p:cNvSpPr/>
          <p:nvPr/>
        </p:nvSpPr>
        <p:spPr>
          <a:xfrm>
            <a:off x="214282" y="2214554"/>
            <a:ext cx="1857388" cy="1571636"/>
          </a:xfrm>
          <a:prstGeom prst="wedgeRoundRectCallout">
            <a:avLst>
              <a:gd name="adj1" fmla="val 38027"/>
              <a:gd name="adj2" fmla="val -67048"/>
              <a:gd name="adj3" fmla="val 16667"/>
            </a:avLst>
          </a:prstGeom>
          <a:solidFill>
            <a:schemeClr val="bg1">
              <a:alpha val="72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>
                <a:solidFill>
                  <a:srgbClr val="006D5E"/>
                </a:solidFill>
              </a:rPr>
              <a:t>Zur Startseite des AIFB-Portals gelangt man nicht über das KIT-Logo!</a:t>
            </a:r>
            <a:endParaRPr lang="de-DE" sz="1600">
              <a:solidFill>
                <a:srgbClr val="006D5E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786182" y="1643050"/>
            <a:ext cx="428628" cy="285752"/>
          </a:xfrm>
          <a:prstGeom prst="irregularSeal1">
            <a:avLst/>
          </a:prstGeom>
          <a:solidFill>
            <a:srgbClr val="FF0000">
              <a:alpha val="43000"/>
            </a:srgb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/>
          <p:cNvSpPr/>
          <p:nvPr/>
        </p:nvSpPr>
        <p:spPr>
          <a:xfrm rot="20129693">
            <a:off x="3925769" y="1773547"/>
            <a:ext cx="258805" cy="459040"/>
          </a:xfrm>
          <a:prstGeom prst="upArrow">
            <a:avLst>
              <a:gd name="adj1" fmla="val 23608"/>
              <a:gd name="adj2" fmla="val 121477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93 0.47407 C 0.19705 0.47315 0.17952 0.47153 0.16181 0.4706 C 0.15139 0.46713 0.14097 0.46343 0.13004 0.46204 C 0.12049 0.45903 0.12518 0.46019 0.1165 0.45857 C 0.11233 0.45625 0.10868 0.4537 0.104 0.45232 C 0.10018 0.45 0.09705 0.44722 0.09306 0.44514 C 0.08959 0.44329 0.08542 0.44213 0.08195 0.44028 C 0.07535 0.43657 0.06979 0.43171 0.06233 0.4294 C 0.05712 0.42407 0.04913 0.42431 0.04393 0.41852 C 0.04011 0.41435 0.03629 0.41065 0.0316 0.40764 C 0.02865 0.40208 0.02604 0.40232 0.02292 0.39792 C 0.02205 0.39653 0.02188 0.39445 0.02066 0.39306 C 0.01962 0.39236 0.01806 0.39236 0.01684 0.39213 C 0.01233 0.38727 0.01059 0.38403 0.00452 0.38102 C 0.00018 0.37431 -0.00347 0.36759 -0.01024 0.36296 C -0.01146 0.35903 -0.01632 0.35232 -0.01632 0.35255 C -0.01788 0.34722 -0.02153 0.34375 -0.02378 0.33866 C -0.02639 0.3331 -0.02639 0.32917 -0.03003 0.32431 C -0.03177 0.31875 -0.03628 0.31111 -0.03975 0.30625 C -0.04409 0.29329 -0.04548 0.2794 -0.04965 0.2662 C -0.05052 0.23982 -0.05173 0.22292 -0.05833 0.19954 C -0.05972 0.1882 -0.06111 0.18032 -0.0618 0.16806 C -0.06093 0.14907 -0.05989 0.13542 -0.04965 0.11968 C -0.03889 0.10347 -0.05382 0.11921 -0.0434 0.10903 C -0.04097 0.10185 -0.03802 0.09352 -0.03368 0.08727 C -0.0309 0.07963 -0.02916 0.06412 -0.025 0.0581 C -0.02187 0.0537 -0.02274 0.05139 -0.01753 0.04977 C -0.01267 0.04468 -0.01128 0.03912 -0.00885 0.03287 C -0.00729 0.02431 -0.00833 0.02847 -0.00538 0.01945 C -0.00486 0.01829 -0.00416 0.01574 -0.00416 0.01597 C -0.00312 0.00718 -0.00347 0.00556 0.00209 0.00023 C 0.00347 -0.00393 0.00261 -0.00278 0.00452 -0.0044 " pathEditMode="relative" rAng="0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99 0.52269 C 0.52865 0.522 0.49914 0.522 0.4698 0.52084 C 0.45504 0.52037 0.43872 0.51389 0.42379 0.51204 C 0.41771 0.5095 0.41112 0.50973 0.40521 0.50695 C 0.39775 0.50325 0.38941 0.50024 0.3816 0.49815 C 0.37587 0.49653 0.36441 0.49468 0.36441 0.49491 C 0.35712 0.49121 0.34983 0.49051 0.34219 0.48936 C 0.3382 0.4875 0.33403 0.48403 0.33021 0.48241 C 0.31719 0.47709 0.29983 0.47639 0.28681 0.47524 C 0.27848 0.47176 0.2724 0.4713 0.2632 0.47014 C 0.25487 0.46551 0.24844 0.46158 0.23941 0.4595 C 0.22709 0.45278 0.2132 0.44954 0.2 0.44723 C 0.1908 0.44121 0.18629 0.43912 0.17639 0.43681 C 0.17223 0.43079 0.16754 0.4301 0.16181 0.42801 C 0.154 0.425 0.14584 0.42084 0.1382 0.41737 C 0.13177 0.41459 0.1198 0.4095 0.1132 0.4051 C 0.10191 0.39746 0.11164 0.40093 0.1 0.39815 C 0.09566 0.39584 0.09115 0.39352 0.08681 0.39121 C 0.08507 0.39028 0.08438 0.3875 0.08299 0.38588 C 0.07934 0.38172 0.07848 0.38218 0.07379 0.38056 C 0.0698 0.37269 0.06702 0.37454 0.06059 0.37014 C 0.0507 0.36343 0.06216 0.36875 0.05261 0.36482 C 0.04219 0.35487 0.04705 0.35764 0.03941 0.35417 C 0.03681 0.3507 0.03473 0.34653 0.0316 0.34375 C 0.03021 0.3426 0.02882 0.34167 0.02761 0.34028 C 0.02414 0.33635 0.02171 0.32987 0.01841 0.32616 C 0.01684 0.32454 0.01476 0.32431 0.0132 0.32269 C 0.00799 0.3176 0.01025 0.31783 0.0066 0.31204 C -0.00069 0.30047 0.00625 0.31297 -0.0026 0.30348 C -0.00555 0.30024 -0.00746 0.29561 -0.01059 0.29283 C -0.0118 0.29167 -0.01319 0.29051 -0.01441 0.28936 C -0.01527 0.2875 -0.01579 0.28542 -0.01701 0.28403 C -0.01944 0.28125 -0.025 0.27709 -0.025 0.27732 C -0.02847 0.27014 -0.03246 0.26875 -0.0368 0.26297 C -0.03923 0.25973 -0.04253 0.2544 -0.04479 0.2507 C -0.05 0.24213 -0.0592 0.2294 -0.0618 0.21922 C -0.06475 0.20764 -0.06753 0.19584 -0.06979 0.18403 C -0.06927 0.1588 -0.06927 0.1338 -0.0684 0.10857 C -0.06736 0.0794 -0.04861 0.05417 -0.0342 0.03496 C -0.0309 0.03056 -0.02569 0.02917 -0.02239 0.02454 C -0.01736 0.01737 -0.01215 0.01181 -0.0052 0.00857 C -0.00434 0.00695 -0.00347 0.0051 -0.0026 0.00348 C -0.00173 0.00209 -3.88889E-6 -0.00023 -3.88889E-6 -4.44444E-6 " pathEditMode="relative" rAng="0" ptsTypes="ffffffffffffffffffffffffffffffffffffffffff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KIT_master_ppt2003_de_aifb_v1">
  <a:themeElements>
    <a:clrScheme name="KIT - AIFB - TOMU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FFFFFF"/>
      </a:hlink>
      <a:folHlink>
        <a:srgbClr val="FFFFFF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KIT_master_ppt2003_de_aifb_v1</Template>
  <TotalTime>0</TotalTime>
  <Words>385</Words>
  <Application>Microsoft Office PowerPoint</Application>
  <PresentationFormat>Bildschirmpräsentation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KIT_master_ppt2003_de_aifb_v1</vt:lpstr>
      <vt:lpstr>Das AIFB-Portal</vt:lpstr>
      <vt:lpstr>Die Startseite</vt:lpstr>
      <vt:lpstr>Anmeldung</vt:lpstr>
      <vt:lpstr>Nach der Anmeldung</vt:lpstr>
      <vt:lpstr>a) Ändern von Personendaten Navigation zu „Personen“</vt:lpstr>
      <vt:lpstr>a) Ändern von Personendaten  Auswählen der zu ändernden Person</vt:lpstr>
      <vt:lpstr>a) Ändern von Personendaten  Die Personenseite</vt:lpstr>
      <vt:lpstr>a) Ändern von Personendaten  Personen-Formular</vt:lpstr>
      <vt:lpstr>Zurück zur Startseite</vt:lpstr>
      <vt:lpstr>b) Hinzufügen einer Abschlussarbeit Navigation zu „Intern“</vt:lpstr>
      <vt:lpstr>b) Hinzufügen einer Abschlussarbeit  Navigation zu „Abschlussarbeit“</vt:lpstr>
      <vt:lpstr>b) Hinzufügen einer Abschlussarbeit  Abschlussarbeit-Formular</vt:lpstr>
      <vt:lpstr>b) Hinzufügen einer Abschlussarbeit Übersichtsseite aktualisieren</vt:lpstr>
      <vt:lpstr>Neue Seite anlegen</vt:lpstr>
      <vt:lpstr>Fehler entdeckt? Verbesserungsvorschlag?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Tobi</dc:creator>
  <cp:lastModifiedBy>Daniel Sommer</cp:lastModifiedBy>
  <cp:revision>89</cp:revision>
  <dcterms:created xsi:type="dcterms:W3CDTF">2009-11-23T14:37:13Z</dcterms:created>
  <dcterms:modified xsi:type="dcterms:W3CDTF">2009-12-11T14:57:19Z</dcterms:modified>
</cp:coreProperties>
</file>