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54B1D-6E8F-4B2A-9B0B-F346A8212316}" type="datetimeFigureOut">
              <a:rPr lang="de-DE" smtClean="0"/>
              <a:t>22.09.20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8899A-35E9-4BAC-B63B-3693D6BD38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18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8899A-35E9-4BAC-B63B-3693D6BD38E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77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8899A-35E9-4BAC-B63B-3693D6BD38E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318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8899A-35E9-4BAC-B63B-3693D6BD38E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78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8899A-35E9-4BAC-B63B-3693D6BD38E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77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55025-7CF0-45D3-858F-DDA8B02558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25" y="3464178"/>
            <a:ext cx="8953805" cy="3025904"/>
          </a:xfrm>
          <a:prstGeom prst="rect">
            <a:avLst/>
          </a:prstGeom>
        </p:spPr>
      </p:pic>
      <p:pic>
        <p:nvPicPr>
          <p:cNvPr id="10" name="Picture 9" descr="II_rahmen_neu_titel">
            <a:extLst>
              <a:ext uri="{FF2B5EF4-FFF2-40B4-BE49-F238E27FC236}">
                <a16:creationId xmlns:a16="http://schemas.microsoft.com/office/drawing/2014/main" id="{A95F32CA-B5BF-43BB-82DD-2714682C89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1">
            <a:extLst>
              <a:ext uri="{FF2B5EF4-FFF2-40B4-BE49-F238E27FC236}">
                <a16:creationId xmlns:a16="http://schemas.microsoft.com/office/drawing/2014/main" id="{F7E82EA3-B75E-4B08-9FD0-A8C2545BC1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5763" y="3373901"/>
            <a:ext cx="584358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de-DE" sz="1000" dirty="0">
                <a:solidFill>
                  <a:schemeClr val="bg1"/>
                </a:solidFill>
              </a:rPr>
              <a:t>Applied Informatics and Formal Description Methods (AIFB), Critical Information Infrastructures (cii)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2FD3021E-431C-4904-8F6F-87FAFD8701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6875" y="6552308"/>
            <a:ext cx="3670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800" dirty="0"/>
              <a:t>KIT –  The Research University in the Helmholtz Association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18375" y="6490081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600" b="1" dirty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602CB73-14F5-41DE-9572-752DC1763C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1" y="333375"/>
            <a:ext cx="1628775" cy="75439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828D3A4-0F5F-4AD1-865F-6DB6FE71C3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450" y="1433844"/>
            <a:ext cx="8547100" cy="75439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88000"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88000"/>
              <a:buFontTx/>
              <a:buNone/>
              <a:tabLst/>
              <a:defRPr/>
            </a:pPr>
            <a:r>
              <a:rPr lang="de-DE" altLang="de-DE" sz="2000" b="1" dirty="0"/>
              <a:t>Folientitel: Arial 26pt fett</a:t>
            </a:r>
            <a:br>
              <a:rPr lang="de-DE" altLang="de-DE" sz="2000" b="1" dirty="0"/>
            </a:br>
            <a:r>
              <a:rPr lang="de-DE" altLang="de-DE" sz="2000" b="1" dirty="0"/>
              <a:t>2-zeilig: Arial 22pt fett</a:t>
            </a:r>
          </a:p>
          <a:p>
            <a:pPr lvl="0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1BC48A0-370F-40B5-AF81-6C451AA7AD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275" y="2441575"/>
            <a:ext cx="8561388" cy="619125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/>
            </a:lvl1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Untertitel: Arial 18pt fett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Auch mehrzeilig möglich.</a:t>
            </a:r>
          </a:p>
          <a:p>
            <a:pPr lvl="0"/>
            <a:endParaRPr lang="en-US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628" y="331553"/>
            <a:ext cx="1100891" cy="69104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872" y="331553"/>
            <a:ext cx="2337206" cy="5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1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A11-3F6D-49C2-B184-6A782E851E4E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CAD5EF3-BE98-4ECF-87EA-2B848F666E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394871"/>
            <a:ext cx="6865128" cy="4968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2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A11-3F6D-49C2-B184-6A782E851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21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1640" y="1125998"/>
            <a:ext cx="4882310" cy="47350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0" y="1125248"/>
            <a:ext cx="3178969" cy="47437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A11-3F6D-49C2-B184-6A782E851E4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009EEFD-83E8-4715-9A7D-6B7B8BF17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394871"/>
            <a:ext cx="6865128" cy="4968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67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843914" y="624690"/>
            <a:ext cx="5471285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A11-3F6D-49C2-B184-6A782E851E4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3913" y="4836495"/>
            <a:ext cx="5468677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846521" y="5463728"/>
            <a:ext cx="5468677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0210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0050" y="1201567"/>
            <a:ext cx="8343900" cy="490451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A11-3F6D-49C2-B184-6A782E851E4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E5A31AB-C67D-4F0F-8135-95200015D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394871"/>
            <a:ext cx="6865128" cy="4968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91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70386" y="365125"/>
            <a:ext cx="1971675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1940" y="365125"/>
            <a:ext cx="6225572" cy="58118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A11-3F6D-49C2-B184-6A782E851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039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C617D7-AF5A-4EDB-BCAC-775DCFA62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00" y="105031"/>
            <a:ext cx="8940800" cy="4699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3B6269-D25D-4B90-8825-AC7E3EF66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550" y="336255"/>
            <a:ext cx="6865128" cy="49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Bilder sind von KIT Bildredaktion. Dürfen aber im KIT-Kontext verwendet werden.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198162-9C2C-4C69-B609-D0E0A9DA2F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42A11-3F6D-49C2-B184-6A782E851E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0C58AACD-542E-4AAD-9128-9C791CD5B466}"/>
              </a:ext>
            </a:extLst>
          </p:cNvPr>
          <p:cNvSpPr txBox="1">
            <a:spLocks/>
          </p:cNvSpPr>
          <p:nvPr userDrawn="1"/>
        </p:nvSpPr>
        <p:spPr>
          <a:xfrm>
            <a:off x="255523" y="6445473"/>
            <a:ext cx="326368" cy="29686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803EE4-0BB8-4A2C-9025-B8F5E159BB3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7">
            <a:extLst>
              <a:ext uri="{FF2B5EF4-FFF2-40B4-BE49-F238E27FC236}">
                <a16:creationId xmlns:a16="http://schemas.microsoft.com/office/drawing/2014/main" id="{24997F40-A326-4DF0-8B38-F244AE2D14BC}"/>
              </a:ext>
            </a:extLst>
          </p:cNvPr>
          <p:cNvSpPr/>
          <p:nvPr userDrawn="1"/>
        </p:nvSpPr>
        <p:spPr>
          <a:xfrm>
            <a:off x="101600" y="4809226"/>
            <a:ext cx="8953500" cy="1524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01AD766B-505A-4F24-99AD-9D4E4F7DFF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50" y="4917082"/>
            <a:ext cx="8947149" cy="141614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177800"/>
            <a:r>
              <a:rPr lang="en-US" b="1">
                <a:solidFill>
                  <a:schemeClr val="bg1"/>
                </a:solidFill>
              </a:rPr>
              <a:t>Jan Bartsch, Tobias Dehling, Ali Sunyaev </a:t>
            </a:r>
          </a:p>
          <a:p>
            <a:pPr marL="177800"/>
            <a:r>
              <a:rPr lang="en-US" sz="1600" b="0">
                <a:solidFill>
                  <a:schemeClr val="bg1"/>
                </a:solidFill>
              </a:rPr>
              <a:t>Institute of Applied Informatics and Formal Description Methods</a:t>
            </a:r>
          </a:p>
          <a:p>
            <a:pPr marL="177800"/>
            <a:r>
              <a:rPr lang="en-US" sz="1600" b="0">
                <a:solidFill>
                  <a:schemeClr val="bg1"/>
                </a:solidFill>
              </a:rPr>
              <a:t>Karlsruhe Institute of echnology, Germany</a:t>
            </a:r>
          </a:p>
          <a:p>
            <a:pPr marL="177800"/>
            <a:r>
              <a:rPr lang="en-US" b="0">
                <a:solidFill>
                  <a:schemeClr val="bg1"/>
                </a:solidFill>
              </a:rPr>
              <a:t>{jan.bartsch, dehling, sunyaev}@kit.edu</a:t>
            </a:r>
          </a:p>
        </p:txBody>
      </p:sp>
    </p:spTree>
    <p:extLst>
      <p:ext uri="{BB962C8B-B14F-4D97-AF65-F5344CB8AC3E}">
        <p14:creationId xmlns:p14="http://schemas.microsoft.com/office/powerpoint/2010/main" val="354146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5" y="3556660"/>
            <a:ext cx="8956510" cy="2897579"/>
          </a:xfrm>
          <a:prstGeom prst="rect">
            <a:avLst/>
          </a:prstGeom>
        </p:spPr>
      </p:pic>
      <p:pic>
        <p:nvPicPr>
          <p:cNvPr id="10" name="Picture 9" descr="II_rahmen_neu_titel">
            <a:extLst>
              <a:ext uri="{FF2B5EF4-FFF2-40B4-BE49-F238E27FC236}">
                <a16:creationId xmlns:a16="http://schemas.microsoft.com/office/drawing/2014/main" id="{A95F32CA-B5BF-43BB-82DD-2714682C89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1">
            <a:extLst>
              <a:ext uri="{FF2B5EF4-FFF2-40B4-BE49-F238E27FC236}">
                <a16:creationId xmlns:a16="http://schemas.microsoft.com/office/drawing/2014/main" id="{F7E82EA3-B75E-4B08-9FD0-A8C2545BC1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5763" y="3373901"/>
            <a:ext cx="584358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de-DE" sz="1000" dirty="0">
                <a:solidFill>
                  <a:schemeClr val="bg1"/>
                </a:solidFill>
              </a:rPr>
              <a:t>Applied Informatics and Formal Description Methods (AIFB), Critical Information Infrastructures (cii)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2FD3021E-431C-4904-8F6F-87FAFD8701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6875" y="6552308"/>
            <a:ext cx="3670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800" dirty="0"/>
              <a:t>KIT –  The Research University in the Helmholtz Association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18375" y="6490081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600" b="1" dirty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602CB73-14F5-41DE-9572-752DC1763C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1" y="333375"/>
            <a:ext cx="1628775" cy="75439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828D3A4-0F5F-4AD1-865F-6DB6FE71C3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450" y="1433844"/>
            <a:ext cx="8547100" cy="75439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88000"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88000"/>
              <a:buFontTx/>
              <a:buNone/>
              <a:tabLst/>
              <a:defRPr/>
            </a:pPr>
            <a:r>
              <a:rPr lang="de-DE" altLang="de-DE" sz="2000" b="1" dirty="0"/>
              <a:t>Folientitel: Arial 26pt fett</a:t>
            </a:r>
            <a:br>
              <a:rPr lang="de-DE" altLang="de-DE" sz="2000" b="1" dirty="0"/>
            </a:br>
            <a:r>
              <a:rPr lang="de-DE" altLang="de-DE" sz="2000" b="1" dirty="0"/>
              <a:t>2-zeilig: Arial 22pt fett</a:t>
            </a:r>
          </a:p>
          <a:p>
            <a:pPr lvl="0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1BC48A0-370F-40B5-AF81-6C451AA7AD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275" y="2441575"/>
            <a:ext cx="8561388" cy="619125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/>
            </a:lvl1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Untertitel: Arial 18pt fett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Auch mehrzeilig möglich.</a:t>
            </a:r>
          </a:p>
          <a:p>
            <a:pPr lvl="0"/>
            <a:endParaRPr lang="en-US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28" y="331553"/>
            <a:ext cx="1100891" cy="69104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72" y="331553"/>
            <a:ext cx="2337206" cy="5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Gras, draußen, Himmel, Feld enthält.&#10;&#10;Mit sehr hoher Zuverlässigkeit generierte Beschreibung">
            <a:extLst>
              <a:ext uri="{FF2B5EF4-FFF2-40B4-BE49-F238E27FC236}">
                <a16:creationId xmlns:a16="http://schemas.microsoft.com/office/drawing/2014/main" id="{F9E102F7-B77C-405D-8765-D96DF7FA9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74" y="3262253"/>
            <a:ext cx="8953501" cy="3290055"/>
          </a:xfrm>
          <a:prstGeom prst="rect">
            <a:avLst/>
          </a:prstGeom>
        </p:spPr>
      </p:pic>
      <p:pic>
        <p:nvPicPr>
          <p:cNvPr id="10" name="Picture 9" descr="II_rahmen_neu_titel">
            <a:extLst>
              <a:ext uri="{FF2B5EF4-FFF2-40B4-BE49-F238E27FC236}">
                <a16:creationId xmlns:a16="http://schemas.microsoft.com/office/drawing/2014/main" id="{A95F32CA-B5BF-43BB-82DD-2714682C89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1">
            <a:extLst>
              <a:ext uri="{FF2B5EF4-FFF2-40B4-BE49-F238E27FC236}">
                <a16:creationId xmlns:a16="http://schemas.microsoft.com/office/drawing/2014/main" id="{F7E82EA3-B75E-4B08-9FD0-A8C2545BC1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5763" y="3373901"/>
            <a:ext cx="584358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de-DE" sz="1000" dirty="0">
                <a:solidFill>
                  <a:schemeClr val="bg1"/>
                </a:solidFill>
              </a:rPr>
              <a:t>Applied Informatics and Formal Description Methods (AIFB), Critical Information Infrastructures (cii)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2FD3021E-431C-4904-8F6F-87FAFD8701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6875" y="6552308"/>
            <a:ext cx="3670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800" dirty="0"/>
              <a:t>KIT –  The Research University in the Helmholtz Association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18375" y="6490081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600" b="1" dirty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602CB73-14F5-41DE-9572-752DC1763C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1" y="333375"/>
            <a:ext cx="1628775" cy="75439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828D3A4-0F5F-4AD1-865F-6DB6FE71C3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450" y="1433844"/>
            <a:ext cx="8547100" cy="75439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88000"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88000"/>
              <a:buFontTx/>
              <a:buNone/>
              <a:tabLst/>
              <a:defRPr/>
            </a:pPr>
            <a:r>
              <a:rPr lang="de-DE" altLang="de-DE" sz="2000" b="1" dirty="0"/>
              <a:t>Folientitel: Arial 26pt fett</a:t>
            </a:r>
            <a:br>
              <a:rPr lang="de-DE" altLang="de-DE" sz="2000" b="1" dirty="0"/>
            </a:br>
            <a:r>
              <a:rPr lang="de-DE" altLang="de-DE" sz="2000" b="1" dirty="0"/>
              <a:t>2-zeilig: Arial 22pt fett</a:t>
            </a:r>
          </a:p>
          <a:p>
            <a:pPr lvl="0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1BC48A0-370F-40B5-AF81-6C451AA7AD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275" y="2441575"/>
            <a:ext cx="8561388" cy="619125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/>
            </a:lvl1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Untertitel: Arial 18pt fett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Auch mehrzeilig möglich.</a:t>
            </a:r>
          </a:p>
          <a:p>
            <a:pPr lvl="0"/>
            <a:endParaRPr lang="en-US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28" y="331553"/>
            <a:ext cx="1100891" cy="69104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72" y="331553"/>
            <a:ext cx="2337206" cy="5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I_rahmen_neu_titel">
            <a:extLst>
              <a:ext uri="{FF2B5EF4-FFF2-40B4-BE49-F238E27FC236}">
                <a16:creationId xmlns:a16="http://schemas.microsoft.com/office/drawing/2014/main" id="{A95F32CA-B5BF-43BB-82DD-2714682C89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2FD3021E-431C-4904-8F6F-87FAFD8701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6875" y="6552308"/>
            <a:ext cx="3670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800" dirty="0"/>
              <a:t>KIT –  The Research University in the Helmholtz Association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18375" y="6490081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600" b="1" dirty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602CB73-14F5-41DE-9572-752DC1763C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1" y="333375"/>
            <a:ext cx="1628775" cy="75439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1C4F32-FAF8-4A66-AAD9-47D6B39A96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450" y="1433844"/>
            <a:ext cx="8547100" cy="75439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88000"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88000"/>
              <a:buFontTx/>
              <a:buNone/>
              <a:tabLst/>
              <a:defRPr/>
            </a:pPr>
            <a:r>
              <a:rPr lang="de-DE" altLang="de-DE" sz="2000" b="1" dirty="0"/>
              <a:t>Folientitel: Arial 26pt fett</a:t>
            </a:r>
            <a:br>
              <a:rPr lang="de-DE" altLang="de-DE" sz="2000" b="1" dirty="0"/>
            </a:br>
            <a:r>
              <a:rPr lang="de-DE" altLang="de-DE" sz="2000" b="1" dirty="0"/>
              <a:t>2-zeilig: Arial 22pt fett</a:t>
            </a:r>
          </a:p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7E205D-B940-46D5-B195-20BB101C06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275" y="2441575"/>
            <a:ext cx="8561388" cy="619125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/>
            </a:lvl1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Untertitel: Arial 18pt fett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Auch mehrzeilig möglich.</a:t>
            </a:r>
          </a:p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869C51-5C94-4A88-810A-0A1984D658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4163" y="3997325"/>
            <a:ext cx="8561388" cy="331327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79CF43-05BC-4B80-A1FF-F696E36657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4163" y="4385932"/>
            <a:ext cx="8561387" cy="3313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Affiliation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17384FA-476C-4CB2-92D5-349E4BCF4E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163" y="4984750"/>
            <a:ext cx="8561387" cy="11525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Occasion</a:t>
            </a:r>
          </a:p>
          <a:p>
            <a:pPr lvl="0"/>
            <a:r>
              <a:rPr lang="en-US" dirty="0"/>
              <a:t>Place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28" y="331553"/>
            <a:ext cx="1100891" cy="69104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72" y="331553"/>
            <a:ext cx="2337206" cy="547310"/>
          </a:xfrm>
          <a:prstGeom prst="rect">
            <a:avLst/>
          </a:prstGeom>
        </p:spPr>
      </p:pic>
      <p:sp>
        <p:nvSpPr>
          <p:cNvPr id="16" name="Text Box 21">
            <a:extLst>
              <a:ext uri="{FF2B5EF4-FFF2-40B4-BE49-F238E27FC236}">
                <a16:creationId xmlns:a16="http://schemas.microsoft.com/office/drawing/2014/main" id="{C9DAD973-38AA-4A1B-B86A-877CE8EF03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5763" y="3373901"/>
            <a:ext cx="584358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de-DE" sz="1000" dirty="0">
                <a:solidFill>
                  <a:schemeClr val="bg1"/>
                </a:solidFill>
              </a:rPr>
              <a:t>Applied Informatics and Formal Description Methods (AIFB), Critical Information Infrastructures (cii)</a:t>
            </a:r>
          </a:p>
        </p:txBody>
      </p:sp>
    </p:spTree>
    <p:extLst>
      <p:ext uri="{BB962C8B-B14F-4D97-AF65-F5344CB8AC3E}">
        <p14:creationId xmlns:p14="http://schemas.microsoft.com/office/powerpoint/2010/main" val="2764344498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F128E-8CE7-45B3-AA01-91BD31EF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65B62B-865F-4C4E-B36A-5EA0919410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42A11-3F6D-49C2-B184-6A782E851E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A4DB86-F34F-429E-B736-1EFE06C11BC3}"/>
              </a:ext>
            </a:extLst>
          </p:cNvPr>
          <p:cNvSpPr/>
          <p:nvPr userDrawn="1"/>
        </p:nvSpPr>
        <p:spPr>
          <a:xfrm>
            <a:off x="619697" y="1345735"/>
            <a:ext cx="1042416" cy="63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1.</a:t>
            </a:r>
            <a:endParaRPr lang="en-US" sz="2400" dirty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02867F21-7611-40E2-9E01-AC613AD1C48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712913" y="1344672"/>
            <a:ext cx="7323137" cy="6310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Motivation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F31256-FA40-4126-AC88-0C7C975CE316}"/>
              </a:ext>
            </a:extLst>
          </p:cNvPr>
          <p:cNvCxnSpPr>
            <a:stCxn id="4" idx="1"/>
          </p:cNvCxnSpPr>
          <p:nvPr userDrawn="1"/>
        </p:nvCxnSpPr>
        <p:spPr>
          <a:xfrm flipH="1" flipV="1">
            <a:off x="107950" y="1660203"/>
            <a:ext cx="511747" cy="53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C9CF52C-1C51-414B-A8D2-054F7A366EC1}"/>
              </a:ext>
            </a:extLst>
          </p:cNvPr>
          <p:cNvSpPr/>
          <p:nvPr userDrawn="1"/>
        </p:nvSpPr>
        <p:spPr>
          <a:xfrm>
            <a:off x="619697" y="2626568"/>
            <a:ext cx="1042416" cy="63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2.</a:t>
            </a:r>
            <a:endParaRPr lang="en-US" sz="2400" dirty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A7871F5-62FD-4258-A218-084B63313F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712913" y="2625505"/>
            <a:ext cx="7323137" cy="6310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Objectives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EA2C7A-5A5B-4647-B19D-5A09E2F29F53}"/>
              </a:ext>
            </a:extLst>
          </p:cNvPr>
          <p:cNvCxnSpPr>
            <a:stCxn id="7" idx="1"/>
          </p:cNvCxnSpPr>
          <p:nvPr userDrawn="1"/>
        </p:nvCxnSpPr>
        <p:spPr>
          <a:xfrm flipH="1" flipV="1">
            <a:off x="107950" y="2941036"/>
            <a:ext cx="511747" cy="53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318D0F2-4E0F-42CB-B84C-CFF467F14834}"/>
              </a:ext>
            </a:extLst>
          </p:cNvPr>
          <p:cNvSpPr/>
          <p:nvPr userDrawn="1"/>
        </p:nvSpPr>
        <p:spPr>
          <a:xfrm>
            <a:off x="619697" y="3914223"/>
            <a:ext cx="1042416" cy="63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3.</a:t>
            </a:r>
            <a:endParaRPr lang="en-US" sz="2400" dirty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4A0413C-52EE-497F-AF4B-E46A6258078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12913" y="3913160"/>
            <a:ext cx="7323137" cy="6310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Methods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644C7C-E1B2-4A73-8279-AF8716AD4C4D}"/>
              </a:ext>
            </a:extLst>
          </p:cNvPr>
          <p:cNvCxnSpPr>
            <a:stCxn id="10" idx="1"/>
          </p:cNvCxnSpPr>
          <p:nvPr userDrawn="1"/>
        </p:nvCxnSpPr>
        <p:spPr>
          <a:xfrm flipH="1" flipV="1">
            <a:off x="107950" y="4228691"/>
            <a:ext cx="511747" cy="53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190A2B4-A74E-4999-B22B-405BBB63A708}"/>
              </a:ext>
            </a:extLst>
          </p:cNvPr>
          <p:cNvSpPr/>
          <p:nvPr userDrawn="1"/>
        </p:nvSpPr>
        <p:spPr>
          <a:xfrm>
            <a:off x="619697" y="5198301"/>
            <a:ext cx="1042416" cy="63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4.</a:t>
            </a:r>
            <a:endParaRPr lang="en-US" sz="2400" dirty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B1E20343-107B-45B0-91E9-4622771111D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12913" y="5197238"/>
            <a:ext cx="7323137" cy="6310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Results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E42AAE-00D1-46A4-92CE-3FD671C8D6D1}"/>
              </a:ext>
            </a:extLst>
          </p:cNvPr>
          <p:cNvCxnSpPr>
            <a:stCxn id="13" idx="1"/>
          </p:cNvCxnSpPr>
          <p:nvPr userDrawn="1"/>
        </p:nvCxnSpPr>
        <p:spPr>
          <a:xfrm flipH="1" flipV="1">
            <a:off x="107950" y="5512769"/>
            <a:ext cx="511747" cy="53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99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50" y="1201567"/>
            <a:ext cx="8343900" cy="49045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03EE4-0BB8-4A2C-9025-B8F5E159BB3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E9F3D11-7573-4C8E-A81F-0E3F12D8E1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394871"/>
            <a:ext cx="6865128" cy="4968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3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0A7DEDA-EAA3-43B9-89DF-5D1DF3E4C5A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90DF1F-E872-4496-841A-A0D5240B80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42A11-3F6D-49C2-B184-6A782E851E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01C6A8-744F-44E4-B765-74C52C2F1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94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0050" y="1201567"/>
            <a:ext cx="4114800" cy="49753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49" y="1201567"/>
            <a:ext cx="4114799" cy="49753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A11-3F6D-49C2-B184-6A782E851E4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D89B5CA-F326-417B-804D-4A944865C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394871"/>
            <a:ext cx="6865128" cy="4968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8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0050" y="1203334"/>
            <a:ext cx="409813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0050" y="2214208"/>
            <a:ext cx="4098132" cy="39754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18" y="1203334"/>
            <a:ext cx="409813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818" y="2214208"/>
            <a:ext cx="4098132" cy="39754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A11-3F6D-49C2-B184-6A782E851E4E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37802FE-6A36-43AA-8464-593B7D9F5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394871"/>
            <a:ext cx="6865128" cy="4968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7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II_rahmen_neu_folge">
            <a:extLst>
              <a:ext uri="{FF2B5EF4-FFF2-40B4-BE49-F238E27FC236}">
                <a16:creationId xmlns:a16="http://schemas.microsoft.com/office/drawing/2014/main" id="{0D02B5F8-FF72-4AF8-91A3-89F2DE9F17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0" y="394871"/>
            <a:ext cx="6865128" cy="4968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1210021"/>
            <a:ext cx="8343900" cy="48960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523" y="6445473"/>
            <a:ext cx="326368" cy="29686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0D342A11-3F6D-49C2-B184-6A782E851E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960349D9-6A0D-49BA-B939-F09EA2B08865}"/>
              </a:ext>
            </a:extLst>
          </p:cNvPr>
          <p:cNvSpPr txBox="1">
            <a:spLocks/>
          </p:cNvSpPr>
          <p:nvPr userDrawn="1"/>
        </p:nvSpPr>
        <p:spPr>
          <a:xfrm>
            <a:off x="3357564" y="6400359"/>
            <a:ext cx="31115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900" dirty="0"/>
              <a:t>Applied Informatics and Formal Description Methods (AIFB) Critical Information Infrastructures (cii)</a:t>
            </a:r>
            <a:br>
              <a:rPr lang="en-US" altLang="de-DE" sz="900" dirty="0"/>
            </a:br>
            <a:r>
              <a:rPr lang="en-US" altLang="de-DE" sz="900" dirty="0"/>
              <a:t>Prof. Dr. Ali Sunyaev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090F4B1-B121-45DC-BF5B-2FE6636DA72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29" y="330634"/>
            <a:ext cx="1078721" cy="4996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660401" y="6445473"/>
            <a:ext cx="49720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ACD295-55D5-43B4-96D6-BC78E06AEC66}" type="datetime1">
              <a:rPr lang="en-US" smtClean="0"/>
              <a:t>9/22/20</a:t>
            </a:fld>
            <a:endParaRPr lang="de-DE" dirty="0"/>
          </a:p>
          <a:p>
            <a:r>
              <a:rPr lang="de-DE" dirty="0"/>
              <a:t>Prof. Dr. Ali </a:t>
            </a:r>
            <a:r>
              <a:rPr lang="de-DE" dirty="0" err="1"/>
              <a:t>Sunyaev</a:t>
            </a:r>
            <a:endParaRPr lang="de-DE" dirty="0"/>
          </a:p>
          <a:p>
            <a:r>
              <a:rPr lang="de-DE" dirty="0"/>
              <a:t> 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92" y="6445472"/>
            <a:ext cx="616943" cy="38726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15" y="6445235"/>
            <a:ext cx="1446090" cy="3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5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1" r:id="rId2"/>
    <p:sldLayoutId id="2147483674" r:id="rId3"/>
    <p:sldLayoutId id="2147483673" r:id="rId4"/>
    <p:sldLayoutId id="2147483672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5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63" indent="-271463" algn="l" defTabSz="914400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71463" algn="l" defTabSz="914400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5113" algn="l" defTabSz="898525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71463" algn="l" defTabSz="914400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213" indent="-265113" algn="l" defTabSz="914400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hyperlink" Target="https://www.aifb.kit.edu/web/Thema4657" TargetMode="External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hyperlink" Target="mailto:Sebastian.Lins@kit.edu" TargetMode="Externa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B9C1147-AA98-4749-BEB3-BE9BD4A5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8389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altLang="de-DE" sz="2600" b="1" dirty="0"/>
              <a:t>Austausch mit der Yale University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2E34B1E-A451-4EF3-959F-FF343CD39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000000"/>
                </a:solidFill>
              </a:rPr>
              <a:t>im Rahmen des DAAD RISE Austauschprogramms </a:t>
            </a:r>
          </a:p>
        </p:txBody>
      </p:sp>
    </p:spTree>
    <p:extLst>
      <p:ext uri="{BB962C8B-B14F-4D97-AF65-F5344CB8AC3E}">
        <p14:creationId xmlns:p14="http://schemas.microsoft.com/office/powerpoint/2010/main" val="387742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2F1C71-C5DE-4DFB-976A-58B80C3C3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Die </a:t>
            </a:r>
            <a:r>
              <a:rPr lang="de-DE" b="1" dirty="0"/>
              <a:t>Forschungsgruppe Critical Information Infrastructure</a:t>
            </a:r>
            <a:endParaRPr lang="de-DE" dirty="0"/>
          </a:p>
          <a:p>
            <a:pPr marL="0" indent="0" algn="ctr">
              <a:buNone/>
            </a:pPr>
            <a:r>
              <a:rPr lang="de-DE" dirty="0"/>
              <a:t>von Prof. Dr. Ali Sunyaev am AIFB bietet </a:t>
            </a:r>
          </a:p>
          <a:p>
            <a:pPr marL="0" indent="0" algn="ctr">
              <a:buNone/>
            </a:pPr>
            <a:r>
              <a:rPr lang="de-DE" dirty="0"/>
              <a:t>im Rahmen des DAAD RISE Austauschprogramms die einzigartige Möglichkeit, </a:t>
            </a:r>
            <a:r>
              <a:rPr lang="de-DE" b="1" dirty="0">
                <a:solidFill>
                  <a:schemeClr val="tx2"/>
                </a:solidFill>
              </a:rPr>
              <a:t>ein mehrmonatiges Praktikum </a:t>
            </a:r>
            <a:r>
              <a:rPr lang="de-DE" dirty="0"/>
              <a:t>an der </a:t>
            </a:r>
          </a:p>
          <a:p>
            <a:pPr marL="0" indent="0" algn="ctr">
              <a:buNone/>
            </a:pPr>
            <a:r>
              <a:rPr lang="de-DE" b="1" dirty="0"/>
              <a:t>Yale University bei Prof. Jakub Szefer </a:t>
            </a:r>
          </a:p>
          <a:p>
            <a:pPr marL="0" indent="0" algn="ctr">
              <a:buNone/>
            </a:pPr>
            <a:r>
              <a:rPr lang="de-DE" dirty="0"/>
              <a:t>im Computer Architecture and Security Lab durchzuführen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498BD6-DC1C-47AA-B56D-21511993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9C8926-DD18-478D-B2CB-B5849F51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Exklusiver Austausch mit der Yale University!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413" y="4085438"/>
            <a:ext cx="1654165" cy="165416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699658F-2680-4E9D-80A9-5D6DC0257B54}"/>
              </a:ext>
            </a:extLst>
          </p:cNvPr>
          <p:cNvGrpSpPr/>
          <p:nvPr/>
        </p:nvGrpSpPr>
        <p:grpSpPr>
          <a:xfrm>
            <a:off x="5689441" y="3296885"/>
            <a:ext cx="2710999" cy="2985868"/>
            <a:chOff x="5689441" y="3296885"/>
            <a:chExt cx="2710999" cy="2985868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402" y="3296885"/>
              <a:ext cx="2565077" cy="601064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>
            <a:xfrm>
              <a:off x="5689441" y="5913421"/>
              <a:ext cx="27109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http://caslab.csl.yale.edu</a:t>
              </a:r>
              <a:endParaRPr lang="en-US" dirty="0"/>
            </a:p>
          </p:txBody>
        </p:sp>
        <p:pic>
          <p:nvPicPr>
            <p:cNvPr id="14" name="Grafik 1">
              <a:extLst>
                <a:ext uri="{FF2B5EF4-FFF2-40B4-BE49-F238E27FC236}">
                  <a16:creationId xmlns:a16="http://schemas.microsoft.com/office/drawing/2014/main" id="{6783B0F5-1A8A-4D92-B5B7-8D6528666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115" y="3804951"/>
              <a:ext cx="2227650" cy="2232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76877F-D888-4D77-B452-E2CF5874BBE1}"/>
              </a:ext>
            </a:extLst>
          </p:cNvPr>
          <p:cNvGrpSpPr/>
          <p:nvPr/>
        </p:nvGrpSpPr>
        <p:grpSpPr>
          <a:xfrm>
            <a:off x="743560" y="3327417"/>
            <a:ext cx="2305990" cy="2955336"/>
            <a:chOff x="743560" y="3327417"/>
            <a:chExt cx="2305990" cy="2955336"/>
          </a:xfrm>
        </p:grpSpPr>
        <p:sp>
          <p:nvSpPr>
            <p:cNvPr id="9" name="Rechteck 8"/>
            <p:cNvSpPr/>
            <p:nvPr/>
          </p:nvSpPr>
          <p:spPr>
            <a:xfrm>
              <a:off x="816772" y="5913421"/>
              <a:ext cx="2159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http://cii.aifb.kit.edu</a:t>
              </a:r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7E21787-A4BA-4414-A86E-7572970D8E00}"/>
                </a:ext>
              </a:extLst>
            </p:cNvPr>
            <p:cNvGrpSpPr/>
            <p:nvPr/>
          </p:nvGrpSpPr>
          <p:grpSpPr>
            <a:xfrm>
              <a:off x="743560" y="3327417"/>
              <a:ext cx="2305990" cy="2584041"/>
              <a:chOff x="743560" y="3327417"/>
              <a:chExt cx="2305990" cy="2584041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01EC42E9-93A8-E34D-9364-33555889CD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0755" y="3931458"/>
                <a:ext cx="1491601" cy="1980000"/>
              </a:xfrm>
              <a:prstGeom prst="rect">
                <a:avLst/>
              </a:prstGeom>
            </p:spPr>
          </p:pic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37724112-0781-4DE5-AE23-BF7E2A90F0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60" y="3327417"/>
                <a:ext cx="2305990" cy="54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8735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0093" y="1201567"/>
            <a:ext cx="3848963" cy="4803509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391583"/>
            <a:ext cx="3667125" cy="419100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82F1C71-C5DE-4DFB-976A-58B80C3C39B1}"/>
              </a:ext>
            </a:extLst>
          </p:cNvPr>
          <p:cNvSpPr txBox="1">
            <a:spLocks/>
          </p:cNvSpPr>
          <p:nvPr/>
        </p:nvSpPr>
        <p:spPr>
          <a:xfrm>
            <a:off x="400050" y="1201567"/>
            <a:ext cx="4268204" cy="3150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defTabSz="898525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213" indent="-26511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In den vergangenen vier Jahren wurden bereits erfolgreich </a:t>
            </a:r>
            <a:r>
              <a:rPr lang="de-DE" b="1" dirty="0">
                <a:solidFill>
                  <a:schemeClr val="tx2"/>
                </a:solidFill>
              </a:rPr>
              <a:t>sieben Studierende </a:t>
            </a:r>
            <a:r>
              <a:rPr lang="de-DE" dirty="0"/>
              <a:t>nach Yale geschickt </a:t>
            </a:r>
          </a:p>
          <a:p>
            <a:r>
              <a:rPr lang="de-DE" dirty="0"/>
              <a:t>Aus der Kooperation sind </a:t>
            </a:r>
            <a:r>
              <a:rPr lang="de-DE" b="1" dirty="0">
                <a:solidFill>
                  <a:schemeClr val="tx2"/>
                </a:solidFill>
              </a:rPr>
              <a:t>fünf wissenschaftliche Publikationen </a:t>
            </a:r>
            <a:r>
              <a:rPr lang="de-DE" dirty="0"/>
              <a:t>entstanden, bei denen die Studierenden als Erstautor fungieren</a:t>
            </a:r>
          </a:p>
          <a:p>
            <a:endParaRPr lang="de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136CD5-3115-4E5E-83CF-42670F887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70" y="3923240"/>
            <a:ext cx="3866763" cy="132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84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0050" y="898445"/>
            <a:ext cx="8343900" cy="541663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  <a:tabLst>
                <a:tab pos="628650" algn="l"/>
              </a:tabLst>
            </a:pPr>
            <a:r>
              <a:rPr lang="de-DE" b="1" dirty="0">
                <a:solidFill>
                  <a:schemeClr val="tx2"/>
                </a:solidFill>
              </a:rPr>
              <a:t>	</a:t>
            </a:r>
            <a:r>
              <a:rPr lang="de-DE" sz="2600" b="1" dirty="0">
                <a:solidFill>
                  <a:schemeClr val="tx2"/>
                </a:solidFill>
              </a:rPr>
              <a:t>Wir bieten</a:t>
            </a:r>
          </a:p>
          <a:p>
            <a:r>
              <a:rPr lang="de-DE" dirty="0"/>
              <a:t>Spannende Forschungsthemen zur eigenständigen Bearbeitung im Rahmen des Praktikums</a:t>
            </a:r>
          </a:p>
          <a:p>
            <a:r>
              <a:rPr lang="de-DE" dirty="0"/>
              <a:t>Viel Freiraum zum Erkunden der Yale University und der USA</a:t>
            </a:r>
          </a:p>
          <a:p>
            <a:r>
              <a:rPr lang="de-DE" dirty="0"/>
              <a:t>Der DAAD vergibt im Rahmen seines DAAD RISE Programms ein Stipendium, das Folgendes beinhaltet:</a:t>
            </a:r>
          </a:p>
          <a:p>
            <a:pPr lvl="1"/>
            <a:r>
              <a:rPr lang="de-DE" dirty="0"/>
              <a:t>ein monatliches Vollstipendium (Stipendienrate von monatlich 1050,- EUR)</a:t>
            </a:r>
          </a:p>
          <a:p>
            <a:pPr lvl="1"/>
            <a:r>
              <a:rPr lang="de-DE" dirty="0"/>
              <a:t>eine Reisekostenpauschale</a:t>
            </a:r>
          </a:p>
          <a:p>
            <a:pPr lvl="1"/>
            <a:r>
              <a:rPr lang="de-DE" dirty="0"/>
              <a:t>Kranken-, Unfall- und Haftpflichtversicherung</a:t>
            </a:r>
          </a:p>
          <a:p>
            <a:r>
              <a:rPr lang="de-DE" dirty="0"/>
              <a:t>Die Praktika dauern zwischen sechs Wochen und drei Monaten</a:t>
            </a:r>
          </a:p>
          <a:p>
            <a:pPr lvl="1"/>
            <a:endParaRPr lang="de-DE" dirty="0"/>
          </a:p>
          <a:p>
            <a:pPr marL="355600" lvl="1" indent="0">
              <a:lnSpc>
                <a:spcPct val="170000"/>
              </a:lnSpc>
              <a:buNone/>
              <a:tabLst>
                <a:tab pos="628650" algn="l"/>
              </a:tabLst>
            </a:pPr>
            <a:r>
              <a:rPr lang="de-DE" sz="2600" b="1" dirty="0">
                <a:solidFill>
                  <a:schemeClr val="tx2"/>
                </a:solidFill>
              </a:rPr>
              <a:t>	Voraussetzungen</a:t>
            </a:r>
          </a:p>
          <a:p>
            <a:pPr>
              <a:lnSpc>
                <a:spcPct val="120000"/>
              </a:lnSpc>
            </a:pPr>
            <a:r>
              <a:rPr lang="de-DE" dirty="0"/>
              <a:t>Nur vollimmatrikulierte </a:t>
            </a:r>
            <a:r>
              <a:rPr lang="de-DE" b="1" u="sng" dirty="0"/>
              <a:t>Bachelor-Studierende</a:t>
            </a:r>
            <a:r>
              <a:rPr lang="de-DE" dirty="0"/>
              <a:t> in den Studiengängen Wirtschaftsingenieurwesen, Informationswirtschaft oder Wirtschaftsinformatik</a:t>
            </a:r>
          </a:p>
          <a:p>
            <a:r>
              <a:rPr lang="de-DE" dirty="0"/>
              <a:t>Studierender befindet sich im letzten Drittel seines Bachelorstudiums. Es sollte dem Studierenden daher möglich sein, vor Beginn des Praktikums eine Bachelorarbeit an unserer Forschungsgruppe zu schreiben.</a:t>
            </a:r>
          </a:p>
          <a:p>
            <a:r>
              <a:rPr lang="de-DE" dirty="0"/>
              <a:t>Nach dem Gemeinsamen Europäischen Referenzrahmen (GER) sollten die Englischkenntnisse auf Stufe B2 sein und mit einem anerkannten Sprachzertifikat nachgewiesen werden </a:t>
            </a:r>
          </a:p>
          <a:p>
            <a:pPr lvl="1"/>
            <a:endParaRPr lang="de-DE" dirty="0"/>
          </a:p>
          <a:p>
            <a:pPr marL="355600" lvl="1" indent="0">
              <a:lnSpc>
                <a:spcPct val="170000"/>
              </a:lnSpc>
              <a:buNone/>
              <a:tabLst>
                <a:tab pos="628650" algn="l"/>
              </a:tabLst>
            </a:pPr>
            <a:r>
              <a:rPr lang="de-DE" sz="2600" b="1" dirty="0">
                <a:solidFill>
                  <a:schemeClr val="tx2"/>
                </a:solidFill>
              </a:rPr>
              <a:t>	Bewerbung </a:t>
            </a:r>
          </a:p>
          <a:p>
            <a:r>
              <a:rPr lang="de-DE" dirty="0"/>
              <a:t>Bis einschließlich </a:t>
            </a:r>
            <a:r>
              <a:rPr lang="de-DE" b="1" dirty="0"/>
              <a:t>1. November 2020 </a:t>
            </a:r>
            <a:r>
              <a:rPr lang="de-DE" dirty="0"/>
              <a:t>am Lehrstuhl bei </a:t>
            </a:r>
            <a:r>
              <a:rPr lang="de-DE" b="1" dirty="0">
                <a:solidFill>
                  <a:schemeClr val="tx2"/>
                </a:solidFill>
              </a:rPr>
              <a:t>Sebastian Lins (sebastian.lins@kit.edu) </a:t>
            </a:r>
            <a:br>
              <a:rPr lang="de-DE" b="1" dirty="0">
                <a:solidFill>
                  <a:schemeClr val="tx2"/>
                </a:solidFill>
              </a:rPr>
            </a:br>
            <a:r>
              <a:rPr lang="de-DE" dirty="0"/>
              <a:t>in englischer Sprache elektronisch eingehen </a:t>
            </a:r>
          </a:p>
          <a:p>
            <a:r>
              <a:rPr lang="de-DE" dirty="0"/>
              <a:t>Motivationsschreiben, CV und aktueller Notenauszug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Rahmenbedingungen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945183"/>
            <a:ext cx="360000" cy="36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5270162"/>
            <a:ext cx="360000" cy="36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323984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7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8">
            <a:extLst>
              <a:ext uri="{FF2B5EF4-FFF2-40B4-BE49-F238E27FC236}">
                <a16:creationId xmlns:a16="http://schemas.microsoft.com/office/drawing/2014/main" id="{2D6B8C46-6F59-414C-BB30-11DB38E0320B}"/>
              </a:ext>
            </a:extLst>
          </p:cNvPr>
          <p:cNvSpPr/>
          <p:nvPr/>
        </p:nvSpPr>
        <p:spPr>
          <a:xfrm>
            <a:off x="-5769" y="5442768"/>
            <a:ext cx="9149769" cy="388559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72009" rIns="936000" bIns="72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2752">
              <a:lnSpc>
                <a:spcPct val="90000"/>
              </a:lnSpc>
              <a:spcBef>
                <a:spcPts val="810"/>
              </a:spcBef>
            </a:pP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Weitere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Informationen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unter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: </a:t>
            </a:r>
            <a:r>
              <a:rPr lang="de-DE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https://www.aifb.kit.edu/web/Thema4657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0C139F-22C8-40A3-870E-9E05F6064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8057" y="5190291"/>
            <a:ext cx="1134214" cy="113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498BD6-DC1C-47AA-B56D-21511993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9C8926-DD18-478D-B2CB-B5849F51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Wichtige Informationen auf einen Blick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971FBD-A87D-4744-AD5D-CF5639056749}"/>
              </a:ext>
            </a:extLst>
          </p:cNvPr>
          <p:cNvGrpSpPr/>
          <p:nvPr/>
        </p:nvGrpSpPr>
        <p:grpSpPr>
          <a:xfrm>
            <a:off x="402053" y="2159959"/>
            <a:ext cx="2520000" cy="3057224"/>
            <a:chOff x="406671" y="2159959"/>
            <a:chExt cx="2520000" cy="3057224"/>
          </a:xfrm>
        </p:grpSpPr>
        <p:sp>
          <p:nvSpPr>
            <p:cNvPr id="12" name="Rectangle 108">
              <a:extLst>
                <a:ext uri="{FF2B5EF4-FFF2-40B4-BE49-F238E27FC236}">
                  <a16:creationId xmlns:a16="http://schemas.microsoft.com/office/drawing/2014/main" id="{732D133C-539F-4235-9FE4-E09BDFCE8D26}"/>
                </a:ext>
              </a:extLst>
            </p:cNvPr>
            <p:cNvSpPr/>
            <p:nvPr/>
          </p:nvSpPr>
          <p:spPr>
            <a:xfrm>
              <a:off x="406671" y="2159959"/>
              <a:ext cx="2520000" cy="468000"/>
            </a:xfrm>
            <a:prstGeom prst="rect">
              <a:avLst/>
            </a:prstGeom>
            <a:solidFill>
              <a:schemeClr val="tx2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9" tIns="72009" rIns="0" bIns="720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22752">
                <a:lnSpc>
                  <a:spcPct val="90000"/>
                </a:lnSpc>
                <a:spcBef>
                  <a:spcPts val="810"/>
                </a:spcBef>
              </a:pP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Bewerbung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3" name="Rectangle 109">
              <a:extLst>
                <a:ext uri="{FF2B5EF4-FFF2-40B4-BE49-F238E27FC236}">
                  <a16:creationId xmlns:a16="http://schemas.microsoft.com/office/drawing/2014/main" id="{F405B785-AE2E-4C06-9BFB-607B1397E3DF}"/>
                </a:ext>
              </a:extLst>
            </p:cNvPr>
            <p:cNvSpPr/>
            <p:nvPr/>
          </p:nvSpPr>
          <p:spPr>
            <a:xfrm>
              <a:off x="406671" y="2615632"/>
              <a:ext cx="2520000" cy="2601551"/>
            </a:xfrm>
            <a:prstGeom prst="rect">
              <a:avLst/>
            </a:prstGeom>
            <a:solidFill>
              <a:srgbClr val="F2F2F2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9" tIns="144000" rIns="0" bIns="720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37160" indent="-137160" defTabSz="822752">
                <a:lnSpc>
                  <a:spcPct val="90000"/>
                </a:lnSpc>
                <a:spcBef>
                  <a:spcPts val="81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</a:pPr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Für Studierende der </a:t>
              </a:r>
              <a:r>
                <a:rPr lang="de-DE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Wirtschaftsinformatik, Informationswirtschaft, Informatik, Wirtschafts-</a:t>
              </a:r>
              <a:r>
                <a:rPr lang="de-DE" sz="1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igenieurwesen</a:t>
              </a:r>
              <a:r>
                <a:rPr lang="de-DE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, </a:t>
              </a:r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oder verwandt</a:t>
              </a:r>
            </a:p>
            <a:p>
              <a:pPr marL="137160" indent="-137160" defTabSz="822752">
                <a:lnSpc>
                  <a:spcPct val="90000"/>
                </a:lnSpc>
                <a:spcBef>
                  <a:spcPts val="81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Bis 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1. November 2020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, je </a:t>
              </a:r>
              <a:r>
                <a:rPr lang="en-US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schneller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desto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besser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  <a:p>
              <a:pPr marL="137160" indent="-137160" defTabSz="822752">
                <a:lnSpc>
                  <a:spcPct val="90000"/>
                </a:lnSpc>
                <a:spcBef>
                  <a:spcPts val="81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Per E-Mail an 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  <a:hlinkClick r:id="rId5"/>
                </a:rPr>
                <a:t>sebastian.lins@kit.edu</a:t>
              </a:r>
              <a:endPara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  <a:p>
              <a:pPr marL="137160" indent="-137160" defTabSz="822752">
                <a:lnSpc>
                  <a:spcPct val="90000"/>
                </a:lnSpc>
                <a:spcBef>
                  <a:spcPts val="81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2508C5-8DCA-4D0E-9F07-4B76576449E2}"/>
              </a:ext>
            </a:extLst>
          </p:cNvPr>
          <p:cNvGrpSpPr/>
          <p:nvPr/>
        </p:nvGrpSpPr>
        <p:grpSpPr>
          <a:xfrm>
            <a:off x="3312002" y="2159959"/>
            <a:ext cx="2520000" cy="3057224"/>
            <a:chOff x="3291445" y="2159959"/>
            <a:chExt cx="2520000" cy="3057224"/>
          </a:xfrm>
        </p:grpSpPr>
        <p:sp>
          <p:nvSpPr>
            <p:cNvPr id="14" name="Rectangle 108">
              <a:extLst>
                <a:ext uri="{FF2B5EF4-FFF2-40B4-BE49-F238E27FC236}">
                  <a16:creationId xmlns:a16="http://schemas.microsoft.com/office/drawing/2014/main" id="{98AED475-C55F-487E-84C1-0583458D2B2C}"/>
                </a:ext>
              </a:extLst>
            </p:cNvPr>
            <p:cNvSpPr/>
            <p:nvPr/>
          </p:nvSpPr>
          <p:spPr>
            <a:xfrm>
              <a:off x="3291445" y="2159959"/>
              <a:ext cx="2520000" cy="468000"/>
            </a:xfrm>
            <a:prstGeom prst="rect">
              <a:avLst/>
            </a:prstGeom>
            <a:solidFill>
              <a:schemeClr val="tx2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9" tIns="72009" rIns="0" bIns="720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22752">
                <a:lnSpc>
                  <a:spcPct val="90000"/>
                </a:lnSpc>
                <a:spcBef>
                  <a:spcPts val="810"/>
                </a:spcBef>
              </a:pP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Bachelorarbeit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5" name="Rectangle 109">
              <a:extLst>
                <a:ext uri="{FF2B5EF4-FFF2-40B4-BE49-F238E27FC236}">
                  <a16:creationId xmlns:a16="http://schemas.microsoft.com/office/drawing/2014/main" id="{7B5055DB-E825-4CC1-9EA1-D5B92F40D5C9}"/>
                </a:ext>
              </a:extLst>
            </p:cNvPr>
            <p:cNvSpPr/>
            <p:nvPr/>
          </p:nvSpPr>
          <p:spPr>
            <a:xfrm>
              <a:off x="3291445" y="2615632"/>
              <a:ext cx="2520000" cy="2601551"/>
            </a:xfrm>
            <a:prstGeom prst="rect">
              <a:avLst/>
            </a:prstGeom>
            <a:solidFill>
              <a:srgbClr val="F2F2F2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9" tIns="144000" rIns="0" bIns="720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37160" indent="-137160" defTabSz="822752">
                <a:lnSpc>
                  <a:spcPct val="90000"/>
                </a:lnSpc>
                <a:spcBef>
                  <a:spcPts val="81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</a:pPr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In der </a:t>
              </a:r>
              <a:r>
                <a:rPr lang="de-DE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cii Forschungs-gruppe</a:t>
              </a:r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 am AIFB</a:t>
              </a:r>
            </a:p>
            <a:p>
              <a:pPr marL="137160" indent="-137160" defTabSz="822752">
                <a:lnSpc>
                  <a:spcPct val="90000"/>
                </a:lnSpc>
                <a:spcBef>
                  <a:spcPts val="81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</a:pPr>
              <a:r>
                <a:rPr lang="de-DE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Themengebiet:</a:t>
              </a:r>
            </a:p>
            <a:p>
              <a:pPr defTabSz="822752">
                <a:lnSpc>
                  <a:spcPct val="90000"/>
                </a:lnSpc>
                <a:spcBef>
                  <a:spcPts val="810"/>
                </a:spcBef>
                <a:buClr>
                  <a:schemeClr val="tx1"/>
                </a:buClr>
              </a:pPr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Vertrauenswürdige Künstliche Intelligenz in </a:t>
              </a:r>
              <a:r>
                <a:rPr lang="de-DE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LifeScience</a:t>
              </a:r>
              <a:endPara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  <a:p>
              <a:pPr defTabSz="822752">
                <a:lnSpc>
                  <a:spcPct val="90000"/>
                </a:lnSpc>
                <a:spcBef>
                  <a:spcPts val="810"/>
                </a:spcBef>
                <a:buClr>
                  <a:schemeClr val="tx1"/>
                </a:buClr>
              </a:pPr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(</a:t>
              </a:r>
              <a:r>
                <a:rPr lang="de-DE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Trustworthy</a:t>
              </a:r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 AI in </a:t>
              </a:r>
              <a:r>
                <a:rPr lang="de-DE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LifeScience</a:t>
              </a:r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)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A1BCF15-BBC1-49FC-9D65-9CDA706C4C5D}"/>
              </a:ext>
            </a:extLst>
          </p:cNvPr>
          <p:cNvGrpSpPr/>
          <p:nvPr/>
        </p:nvGrpSpPr>
        <p:grpSpPr>
          <a:xfrm>
            <a:off x="6221949" y="2165547"/>
            <a:ext cx="2520000" cy="3057224"/>
            <a:chOff x="6111164" y="2159959"/>
            <a:chExt cx="2520000" cy="3057224"/>
          </a:xfrm>
        </p:grpSpPr>
        <p:sp>
          <p:nvSpPr>
            <p:cNvPr id="16" name="Rectangle 108">
              <a:extLst>
                <a:ext uri="{FF2B5EF4-FFF2-40B4-BE49-F238E27FC236}">
                  <a16:creationId xmlns:a16="http://schemas.microsoft.com/office/drawing/2014/main" id="{EE672569-C53D-4CDD-B362-20B4880674E0}"/>
                </a:ext>
              </a:extLst>
            </p:cNvPr>
            <p:cNvSpPr/>
            <p:nvPr/>
          </p:nvSpPr>
          <p:spPr>
            <a:xfrm>
              <a:off x="6111164" y="2159959"/>
              <a:ext cx="2520000" cy="468000"/>
            </a:xfrm>
            <a:prstGeom prst="rect">
              <a:avLst/>
            </a:prstGeom>
            <a:solidFill>
              <a:schemeClr val="tx2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9" tIns="72009" rIns="0" bIns="720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22752">
                <a:lnSpc>
                  <a:spcPct val="90000"/>
                </a:lnSpc>
                <a:spcBef>
                  <a:spcPts val="81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Yale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Aufenthalt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7" name="Rectangle 109">
              <a:extLst>
                <a:ext uri="{FF2B5EF4-FFF2-40B4-BE49-F238E27FC236}">
                  <a16:creationId xmlns:a16="http://schemas.microsoft.com/office/drawing/2014/main" id="{4664CFA9-D6F8-4264-9197-2109175306AE}"/>
                </a:ext>
              </a:extLst>
            </p:cNvPr>
            <p:cNvSpPr/>
            <p:nvPr/>
          </p:nvSpPr>
          <p:spPr>
            <a:xfrm>
              <a:off x="6111164" y="2615632"/>
              <a:ext cx="2520000" cy="2601551"/>
            </a:xfrm>
            <a:prstGeom prst="rect">
              <a:avLst/>
            </a:prstGeom>
            <a:solidFill>
              <a:srgbClr val="F2F2F2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9" tIns="144000" rIns="0" bIns="720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37160" indent="-137160" defTabSz="822752">
                <a:lnSpc>
                  <a:spcPct val="90000"/>
                </a:lnSpc>
                <a:spcBef>
                  <a:spcPts val="81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</a:pPr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Bis zu </a:t>
              </a:r>
              <a:r>
                <a:rPr lang="de-DE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3 Monate </a:t>
              </a:r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Aufenthalt am Computer Architecture and Security Lab von Prof. Jakub </a:t>
              </a:r>
              <a:r>
                <a:rPr lang="de-DE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Szefer</a:t>
              </a:r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 im Zeitraum vom 01.06. – 31.10.2021</a:t>
              </a:r>
            </a:p>
            <a:p>
              <a:pPr marL="137160" indent="-137160" defTabSz="822752">
                <a:lnSpc>
                  <a:spcPct val="90000"/>
                </a:lnSpc>
                <a:spcBef>
                  <a:spcPts val="81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</a:pPr>
              <a:r>
                <a:rPr lang="de-DE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Stipendium</a:t>
              </a:r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, monatlich </a:t>
              </a:r>
              <a:b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</a:br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1050 €, sowie Reisekostenpauschale und Versicherungen</a:t>
              </a:r>
            </a:p>
            <a:p>
              <a:pPr marL="137160" indent="-137160" defTabSz="822752">
                <a:lnSpc>
                  <a:spcPct val="90000"/>
                </a:lnSpc>
                <a:spcBef>
                  <a:spcPts val="81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</a:pPr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Fortführung der Forschung der Bachelorarbeit</a:t>
              </a:r>
            </a:p>
            <a:p>
              <a:pPr marL="137160" indent="-137160" defTabSz="822752">
                <a:lnSpc>
                  <a:spcPct val="90000"/>
                </a:lnSpc>
                <a:spcBef>
                  <a:spcPts val="81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</p:grpSp>
      <p:sp>
        <p:nvSpPr>
          <p:cNvPr id="18" name="Isosceles Triangle 12">
            <a:extLst>
              <a:ext uri="{FF2B5EF4-FFF2-40B4-BE49-F238E27FC236}">
                <a16:creationId xmlns:a16="http://schemas.microsoft.com/office/drawing/2014/main" id="{3F384EF3-8A9D-4F5F-BD54-5AACDC61F161}"/>
              </a:ext>
            </a:extLst>
          </p:cNvPr>
          <p:cNvSpPr/>
          <p:nvPr/>
        </p:nvSpPr>
        <p:spPr>
          <a:xfrm rot="5400000">
            <a:off x="2492277" y="3791758"/>
            <a:ext cx="1249502" cy="249299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Isosceles Triangle 12">
            <a:extLst>
              <a:ext uri="{FF2B5EF4-FFF2-40B4-BE49-F238E27FC236}">
                <a16:creationId xmlns:a16="http://schemas.microsoft.com/office/drawing/2014/main" id="{BECD2097-A5D0-4B6D-8F52-FFFC2B7855E0}"/>
              </a:ext>
            </a:extLst>
          </p:cNvPr>
          <p:cNvSpPr/>
          <p:nvPr/>
        </p:nvSpPr>
        <p:spPr>
          <a:xfrm rot="5400000">
            <a:off x="5402226" y="3791759"/>
            <a:ext cx="1249502" cy="249299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Grafik 2">
            <a:extLst>
              <a:ext uri="{FF2B5EF4-FFF2-40B4-BE49-F238E27FC236}">
                <a16:creationId xmlns:a16="http://schemas.microsoft.com/office/drawing/2014/main" id="{856C9B89-C0C5-4126-8906-82471EF083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1141961"/>
            <a:ext cx="3533541" cy="828000"/>
          </a:xfrm>
          <a:prstGeom prst="rect">
            <a:avLst/>
          </a:prstGeom>
        </p:spPr>
      </p:pic>
      <p:pic>
        <p:nvPicPr>
          <p:cNvPr id="24" name="Grafik 7">
            <a:extLst>
              <a:ext uri="{FF2B5EF4-FFF2-40B4-BE49-F238E27FC236}">
                <a16:creationId xmlns:a16="http://schemas.microsoft.com/office/drawing/2014/main" id="{EDB02EEA-9CF5-4363-B040-63291B7459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14" y="5913076"/>
            <a:ext cx="3600000" cy="411429"/>
          </a:xfrm>
          <a:prstGeom prst="rect">
            <a:avLst/>
          </a:prstGeom>
        </p:spPr>
      </p:pic>
      <p:pic>
        <p:nvPicPr>
          <p:cNvPr id="25" name="Grafik 14">
            <a:extLst>
              <a:ext uri="{FF2B5EF4-FFF2-40B4-BE49-F238E27FC236}">
                <a16:creationId xmlns:a16="http://schemas.microsoft.com/office/drawing/2014/main" id="{E31BEF10-C3A4-4777-8115-B465DE91D2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084" y="1141961"/>
            <a:ext cx="3535851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23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KIT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399</Words>
  <Application>Microsoft Macintosh PowerPoint</Application>
  <PresentationFormat>Bildschirmpräsentation (4:3)</PresentationFormat>
  <Paragraphs>53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</vt:lpstr>
      <vt:lpstr>PowerPoint-Präsentation</vt:lpstr>
      <vt:lpstr>Exklusiver Austausch mit der Yale University!</vt:lpstr>
      <vt:lpstr>PowerPoint-Präsentation</vt:lpstr>
      <vt:lpstr>Rahmenbedingungen</vt:lpstr>
      <vt:lpstr>Wichtige Informationen auf einen Blick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Maximilian Renner</cp:lastModifiedBy>
  <cp:revision>80</cp:revision>
  <dcterms:created xsi:type="dcterms:W3CDTF">2017-12-07T08:39:34Z</dcterms:created>
  <dcterms:modified xsi:type="dcterms:W3CDTF">2020-09-22T08:16:50Z</dcterms:modified>
</cp:coreProperties>
</file>